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4"/>
  </p:notesMasterIdLst>
  <p:handoutMasterIdLst>
    <p:handoutMasterId r:id="rId25"/>
  </p:handoutMasterIdLst>
  <p:sldIdLst>
    <p:sldId id="256" r:id="rId2"/>
    <p:sldId id="257" r:id="rId3"/>
    <p:sldId id="268" r:id="rId4"/>
    <p:sldId id="258" r:id="rId5"/>
    <p:sldId id="351" r:id="rId6"/>
    <p:sldId id="261" r:id="rId7"/>
    <p:sldId id="348" r:id="rId8"/>
    <p:sldId id="347" r:id="rId9"/>
    <p:sldId id="260" r:id="rId10"/>
    <p:sldId id="349" r:id="rId11"/>
    <p:sldId id="267" r:id="rId12"/>
    <p:sldId id="324" r:id="rId13"/>
    <p:sldId id="342" r:id="rId14"/>
    <p:sldId id="282" r:id="rId15"/>
    <p:sldId id="341" r:id="rId16"/>
    <p:sldId id="325" r:id="rId17"/>
    <p:sldId id="270" r:id="rId18"/>
    <p:sldId id="271" r:id="rId19"/>
    <p:sldId id="272" r:id="rId20"/>
    <p:sldId id="346" r:id="rId21"/>
    <p:sldId id="350" r:id="rId22"/>
    <p:sldId id="344" r:id="rId23"/>
  </p:sldIdLst>
  <p:sldSz cx="9144000" cy="6858000" type="screen4x3"/>
  <p:notesSz cx="9856788" cy="6735763"/>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varScale="1">
        <p:scale>
          <a:sx n="68" d="100"/>
          <a:sy n="68" d="100"/>
        </p:scale>
        <p:origin x="14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270375" cy="336550"/>
          </a:xfrm>
          <a:prstGeom prst="rect">
            <a:avLst/>
          </a:prstGeom>
          <a:noFill/>
          <a:ln w="9525">
            <a:noFill/>
            <a:miter lim="800000"/>
            <a:headEnd/>
            <a:tailEnd/>
          </a:ln>
          <a:effectLst/>
        </p:spPr>
        <p:txBody>
          <a:bodyPr vert="horz" wrap="square" lIns="91010" tIns="45505" rIns="91010" bIns="45505" numCol="1" anchor="t" anchorCtr="0" compatLnSpc="1">
            <a:prstTxWarp prst="textNoShape">
              <a:avLst/>
            </a:prstTxWarp>
          </a:bodyPr>
          <a:lstStyle>
            <a:lvl1pPr>
              <a:defRPr sz="1200"/>
            </a:lvl1pPr>
          </a:lstStyle>
          <a:p>
            <a:pPr>
              <a:defRPr/>
            </a:pPr>
            <a:endParaRPr lang="da-DK"/>
          </a:p>
        </p:txBody>
      </p:sp>
      <p:sp>
        <p:nvSpPr>
          <p:cNvPr id="5123" name="Rectangle 3"/>
          <p:cNvSpPr>
            <a:spLocks noGrp="1" noChangeArrowheads="1"/>
          </p:cNvSpPr>
          <p:nvPr>
            <p:ph type="dt" sz="quarter" idx="1"/>
          </p:nvPr>
        </p:nvSpPr>
        <p:spPr bwMode="auto">
          <a:xfrm>
            <a:off x="5583238" y="0"/>
            <a:ext cx="4271962" cy="336550"/>
          </a:xfrm>
          <a:prstGeom prst="rect">
            <a:avLst/>
          </a:prstGeom>
          <a:noFill/>
          <a:ln w="9525">
            <a:noFill/>
            <a:miter lim="800000"/>
            <a:headEnd/>
            <a:tailEnd/>
          </a:ln>
          <a:effectLst/>
        </p:spPr>
        <p:txBody>
          <a:bodyPr vert="horz" wrap="square" lIns="91010" tIns="45505" rIns="91010" bIns="45505" numCol="1" anchor="t" anchorCtr="0" compatLnSpc="1">
            <a:prstTxWarp prst="textNoShape">
              <a:avLst/>
            </a:prstTxWarp>
          </a:bodyPr>
          <a:lstStyle>
            <a:lvl1pPr algn="r">
              <a:defRPr sz="1200"/>
            </a:lvl1pPr>
          </a:lstStyle>
          <a:p>
            <a:pPr>
              <a:defRPr/>
            </a:pPr>
            <a:endParaRPr lang="da-DK"/>
          </a:p>
        </p:txBody>
      </p:sp>
      <p:sp>
        <p:nvSpPr>
          <p:cNvPr id="5124" name="Rectangle 4"/>
          <p:cNvSpPr>
            <a:spLocks noGrp="1" noChangeArrowheads="1"/>
          </p:cNvSpPr>
          <p:nvPr>
            <p:ph type="ftr" sz="quarter" idx="2"/>
          </p:nvPr>
        </p:nvSpPr>
        <p:spPr bwMode="auto">
          <a:xfrm>
            <a:off x="0" y="6397625"/>
            <a:ext cx="4270375" cy="336550"/>
          </a:xfrm>
          <a:prstGeom prst="rect">
            <a:avLst/>
          </a:prstGeom>
          <a:noFill/>
          <a:ln w="9525">
            <a:noFill/>
            <a:miter lim="800000"/>
            <a:headEnd/>
            <a:tailEnd/>
          </a:ln>
          <a:effectLst/>
        </p:spPr>
        <p:txBody>
          <a:bodyPr vert="horz" wrap="square" lIns="91010" tIns="45505" rIns="91010" bIns="45505" numCol="1" anchor="b" anchorCtr="0" compatLnSpc="1">
            <a:prstTxWarp prst="textNoShape">
              <a:avLst/>
            </a:prstTxWarp>
          </a:bodyPr>
          <a:lstStyle>
            <a:lvl1pPr>
              <a:defRPr sz="1200"/>
            </a:lvl1pPr>
          </a:lstStyle>
          <a:p>
            <a:pPr>
              <a:defRPr/>
            </a:pPr>
            <a:endParaRPr lang="da-DK"/>
          </a:p>
        </p:txBody>
      </p:sp>
      <p:sp>
        <p:nvSpPr>
          <p:cNvPr id="5125" name="Rectangle 5"/>
          <p:cNvSpPr>
            <a:spLocks noGrp="1" noChangeArrowheads="1"/>
          </p:cNvSpPr>
          <p:nvPr>
            <p:ph type="sldNum" sz="quarter" idx="3"/>
          </p:nvPr>
        </p:nvSpPr>
        <p:spPr bwMode="auto">
          <a:xfrm>
            <a:off x="5583238" y="6397625"/>
            <a:ext cx="4271962" cy="336550"/>
          </a:xfrm>
          <a:prstGeom prst="rect">
            <a:avLst/>
          </a:prstGeom>
          <a:noFill/>
          <a:ln w="9525">
            <a:noFill/>
            <a:miter lim="800000"/>
            <a:headEnd/>
            <a:tailEnd/>
          </a:ln>
          <a:effectLst/>
        </p:spPr>
        <p:txBody>
          <a:bodyPr vert="horz" wrap="square" lIns="91010" tIns="45505" rIns="91010" bIns="45505" numCol="1" anchor="b" anchorCtr="0" compatLnSpc="1">
            <a:prstTxWarp prst="textNoShape">
              <a:avLst/>
            </a:prstTxWarp>
          </a:bodyPr>
          <a:lstStyle>
            <a:lvl1pPr algn="r">
              <a:defRPr sz="1200"/>
            </a:lvl1pPr>
          </a:lstStyle>
          <a:p>
            <a:pPr>
              <a:defRPr/>
            </a:pPr>
            <a:fld id="{0358218C-9E68-4812-A315-E5E57E706235}" type="slidenum">
              <a:rPr lang="da-DK"/>
              <a:pPr>
                <a:defRPr/>
              </a:pPr>
              <a:t>‹nr.›</a:t>
            </a:fld>
            <a:endParaRPr lang="da-DK"/>
          </a:p>
        </p:txBody>
      </p:sp>
    </p:spTree>
    <p:extLst>
      <p:ext uri="{BB962C8B-B14F-4D97-AF65-F5344CB8AC3E}">
        <p14:creationId xmlns:p14="http://schemas.microsoft.com/office/powerpoint/2010/main" val="2928057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270375" cy="336550"/>
          </a:xfrm>
          <a:prstGeom prst="rect">
            <a:avLst/>
          </a:prstGeom>
          <a:noFill/>
          <a:ln w="9525">
            <a:noFill/>
            <a:miter lim="800000"/>
            <a:headEnd/>
            <a:tailEnd/>
          </a:ln>
          <a:effectLst/>
        </p:spPr>
        <p:txBody>
          <a:bodyPr vert="horz" wrap="square" lIns="91010" tIns="45505" rIns="91010" bIns="45505" numCol="1" anchor="t" anchorCtr="0" compatLnSpc="1">
            <a:prstTxWarp prst="textNoShape">
              <a:avLst/>
            </a:prstTxWarp>
          </a:bodyPr>
          <a:lstStyle>
            <a:lvl1pPr>
              <a:defRPr sz="1200"/>
            </a:lvl1pPr>
          </a:lstStyle>
          <a:p>
            <a:pPr>
              <a:defRPr/>
            </a:pPr>
            <a:endParaRPr lang="da-DK"/>
          </a:p>
        </p:txBody>
      </p:sp>
      <p:sp>
        <p:nvSpPr>
          <p:cNvPr id="3075" name="Rectangle 3"/>
          <p:cNvSpPr>
            <a:spLocks noGrp="1" noChangeArrowheads="1"/>
          </p:cNvSpPr>
          <p:nvPr>
            <p:ph type="dt" idx="1"/>
          </p:nvPr>
        </p:nvSpPr>
        <p:spPr bwMode="auto">
          <a:xfrm>
            <a:off x="5583238" y="0"/>
            <a:ext cx="4271962" cy="336550"/>
          </a:xfrm>
          <a:prstGeom prst="rect">
            <a:avLst/>
          </a:prstGeom>
          <a:noFill/>
          <a:ln w="9525">
            <a:noFill/>
            <a:miter lim="800000"/>
            <a:headEnd/>
            <a:tailEnd/>
          </a:ln>
          <a:effectLst/>
        </p:spPr>
        <p:txBody>
          <a:bodyPr vert="horz" wrap="square" lIns="91010" tIns="45505" rIns="91010" bIns="45505" numCol="1" anchor="t" anchorCtr="0" compatLnSpc="1">
            <a:prstTxWarp prst="textNoShape">
              <a:avLst/>
            </a:prstTxWarp>
          </a:bodyPr>
          <a:lstStyle>
            <a:lvl1pPr algn="r">
              <a:defRPr sz="1200"/>
            </a:lvl1pPr>
          </a:lstStyle>
          <a:p>
            <a:pPr>
              <a:defRPr/>
            </a:pPr>
            <a:endParaRPr lang="da-DK"/>
          </a:p>
        </p:txBody>
      </p:sp>
      <p:sp>
        <p:nvSpPr>
          <p:cNvPr id="34820" name="Rectangle 4"/>
          <p:cNvSpPr>
            <a:spLocks noGrp="1" noRot="1" noChangeAspect="1" noChangeArrowheads="1" noTextEdit="1"/>
          </p:cNvSpPr>
          <p:nvPr>
            <p:ph type="sldImg" idx="2"/>
          </p:nvPr>
        </p:nvSpPr>
        <p:spPr bwMode="auto">
          <a:xfrm>
            <a:off x="3244850" y="504825"/>
            <a:ext cx="3367088" cy="25257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85838" y="3198813"/>
            <a:ext cx="7885112" cy="3032125"/>
          </a:xfrm>
          <a:prstGeom prst="rect">
            <a:avLst/>
          </a:prstGeom>
          <a:noFill/>
          <a:ln w="9525">
            <a:noFill/>
            <a:miter lim="800000"/>
            <a:headEnd/>
            <a:tailEnd/>
          </a:ln>
          <a:effectLst/>
        </p:spPr>
        <p:txBody>
          <a:bodyPr vert="horz" wrap="square" lIns="91010" tIns="45505" rIns="91010" bIns="45505" numCol="1" anchor="t" anchorCtr="0" compatLnSpc="1">
            <a:prstTxWarp prst="textNoShape">
              <a:avLst/>
            </a:prstTxWarp>
          </a:body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3078" name="Rectangle 6"/>
          <p:cNvSpPr>
            <a:spLocks noGrp="1" noChangeArrowheads="1"/>
          </p:cNvSpPr>
          <p:nvPr>
            <p:ph type="ftr" sz="quarter" idx="4"/>
          </p:nvPr>
        </p:nvSpPr>
        <p:spPr bwMode="auto">
          <a:xfrm>
            <a:off x="0" y="6397625"/>
            <a:ext cx="4270375" cy="336550"/>
          </a:xfrm>
          <a:prstGeom prst="rect">
            <a:avLst/>
          </a:prstGeom>
          <a:noFill/>
          <a:ln w="9525">
            <a:noFill/>
            <a:miter lim="800000"/>
            <a:headEnd/>
            <a:tailEnd/>
          </a:ln>
          <a:effectLst/>
        </p:spPr>
        <p:txBody>
          <a:bodyPr vert="horz" wrap="square" lIns="91010" tIns="45505" rIns="91010" bIns="45505" numCol="1" anchor="b" anchorCtr="0" compatLnSpc="1">
            <a:prstTxWarp prst="textNoShape">
              <a:avLst/>
            </a:prstTxWarp>
          </a:bodyPr>
          <a:lstStyle>
            <a:lvl1pPr>
              <a:defRPr sz="1200"/>
            </a:lvl1pPr>
          </a:lstStyle>
          <a:p>
            <a:pPr>
              <a:defRPr/>
            </a:pPr>
            <a:endParaRPr lang="da-DK"/>
          </a:p>
        </p:txBody>
      </p:sp>
      <p:sp>
        <p:nvSpPr>
          <p:cNvPr id="3079" name="Rectangle 7"/>
          <p:cNvSpPr>
            <a:spLocks noGrp="1" noChangeArrowheads="1"/>
          </p:cNvSpPr>
          <p:nvPr>
            <p:ph type="sldNum" sz="quarter" idx="5"/>
          </p:nvPr>
        </p:nvSpPr>
        <p:spPr bwMode="auto">
          <a:xfrm>
            <a:off x="5583238" y="6397625"/>
            <a:ext cx="4271962" cy="336550"/>
          </a:xfrm>
          <a:prstGeom prst="rect">
            <a:avLst/>
          </a:prstGeom>
          <a:noFill/>
          <a:ln w="9525">
            <a:noFill/>
            <a:miter lim="800000"/>
            <a:headEnd/>
            <a:tailEnd/>
          </a:ln>
          <a:effectLst/>
        </p:spPr>
        <p:txBody>
          <a:bodyPr vert="horz" wrap="square" lIns="91010" tIns="45505" rIns="91010" bIns="45505" numCol="1" anchor="b" anchorCtr="0" compatLnSpc="1">
            <a:prstTxWarp prst="textNoShape">
              <a:avLst/>
            </a:prstTxWarp>
          </a:bodyPr>
          <a:lstStyle>
            <a:lvl1pPr algn="r">
              <a:defRPr sz="1200"/>
            </a:lvl1pPr>
          </a:lstStyle>
          <a:p>
            <a:pPr>
              <a:defRPr/>
            </a:pPr>
            <a:fld id="{35127080-50A5-4704-85A3-F6391B252A62}" type="slidenum">
              <a:rPr lang="da-DK"/>
              <a:pPr>
                <a:defRPr/>
              </a:pPr>
              <a:t>‹nr.›</a:t>
            </a:fld>
            <a:endParaRPr lang="da-DK"/>
          </a:p>
        </p:txBody>
      </p:sp>
    </p:spTree>
    <p:extLst>
      <p:ext uri="{BB962C8B-B14F-4D97-AF65-F5344CB8AC3E}">
        <p14:creationId xmlns:p14="http://schemas.microsoft.com/office/powerpoint/2010/main" val="880280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1971786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785321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825953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1989385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4214161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3003400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686247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da-DK" dirty="0"/>
          </a:p>
        </p:txBody>
      </p:sp>
    </p:spTree>
    <p:extLst>
      <p:ext uri="{BB962C8B-B14F-4D97-AF65-F5344CB8AC3E}">
        <p14:creationId xmlns:p14="http://schemas.microsoft.com/office/powerpoint/2010/main" val="3234418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1335416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3845333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32444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700291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328640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21999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369638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721320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2946793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100541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266825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670084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da-DK"/>
          </a:p>
        </p:txBody>
      </p:sp>
    </p:spTree>
    <p:extLst>
      <p:ext uri="{BB962C8B-B14F-4D97-AF65-F5344CB8AC3E}">
        <p14:creationId xmlns:p14="http://schemas.microsoft.com/office/powerpoint/2010/main" val="3576817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3E643B92-070C-470D-A040-2868BCC7C166}" type="slidenum">
              <a:rPr lang="da-DK"/>
              <a:pPr>
                <a:defRPr/>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D53A1CA0-92B6-45F2-B8FD-989A044C012C}" type="slidenum">
              <a:rPr lang="da-DK"/>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4A17DA7F-F90D-4080-918A-55BA2F625C3A}"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3CCA51A5-14DD-48DE-92C0-A4C46BE3AD68}" type="slidenum">
              <a:rPr lang="da-DK"/>
              <a:pPr>
                <a:defRPr/>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FC9DCE68-9DC9-4847-8643-79C1159B3818}" type="slidenum">
              <a:rPr lang="da-DK"/>
              <a:pPr>
                <a:defRPr/>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FBB045FF-23FD-4FC7-9923-60CDAE6BC7F6}" type="slidenum">
              <a:rPr lang="da-DK"/>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ABBEFAF2-F9D2-44DC-BC9D-83C276CD8625}" type="slidenum">
              <a:rPr lang="da-DK"/>
              <a:pPr>
                <a:defRPr/>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830F4FAE-2180-4306-994E-02CA122BEF9A}" type="slidenum">
              <a:rPr lang="da-DK"/>
              <a:pPr>
                <a:defRPr/>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DEB6362C-F897-49AD-A0E1-CEDCC78187C9}" type="slidenum">
              <a:rPr lang="da-DK"/>
              <a:pPr>
                <a:defRPr/>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03C8798E-E72B-4AD2-8810-5A9D3A6FED4F}"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B6B4FEFC-F016-4203-BBC7-0C1C82597AAE}"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a-DK"/>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a-DK"/>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B2E58BF-47F8-4906-894D-4AE05D07374B}"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1.emf"/><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Billede 4"/>
          <p:cNvPicPr>
            <a:picLocks noChangeAspect="1"/>
          </p:cNvPicPr>
          <p:nvPr/>
        </p:nvPicPr>
        <p:blipFill>
          <a:blip r:embed="rId3">
            <a:lum bright="49000" contrast="49000"/>
          </a:blip>
          <a:stretch>
            <a:fillRect/>
          </a:stretch>
        </p:blipFill>
        <p:spPr>
          <a:xfrm>
            <a:off x="1262862" y="116632"/>
            <a:ext cx="6618276" cy="6638037"/>
          </a:xfrm>
          <a:prstGeom prst="rect">
            <a:avLst/>
          </a:prstGeom>
        </p:spPr>
      </p:pic>
      <p:sp>
        <p:nvSpPr>
          <p:cNvPr id="2050" name="Rectangle 2"/>
          <p:cNvSpPr>
            <a:spLocks noGrp="1" noChangeArrowheads="1"/>
          </p:cNvSpPr>
          <p:nvPr>
            <p:ph type="ctrTitle"/>
          </p:nvPr>
        </p:nvSpPr>
        <p:spPr/>
        <p:txBody>
          <a:bodyPr/>
          <a:lstStyle/>
          <a:p>
            <a:pPr eaLnBrk="1" hangingPunct="1"/>
            <a:r>
              <a:rPr lang="da-DK" b="1"/>
              <a:t>KDAK Sport Fyn</a:t>
            </a:r>
            <a:r>
              <a:rPr lang="da-DK"/>
              <a:t> </a:t>
            </a:r>
          </a:p>
        </p:txBody>
      </p:sp>
      <p:sp>
        <p:nvSpPr>
          <p:cNvPr id="2051" name="Rectangle 3"/>
          <p:cNvSpPr>
            <a:spLocks noGrp="1" noChangeArrowheads="1"/>
          </p:cNvSpPr>
          <p:nvPr>
            <p:ph type="subTitle" idx="1"/>
          </p:nvPr>
        </p:nvSpPr>
        <p:spPr/>
        <p:txBody>
          <a:bodyPr/>
          <a:lstStyle/>
          <a:p>
            <a:pPr eaLnBrk="1" hangingPunct="1"/>
            <a:r>
              <a:rPr lang="da-DK" sz="4000" b="1" dirty="0"/>
              <a:t>Generalforsamling</a:t>
            </a:r>
          </a:p>
          <a:p>
            <a:pPr eaLnBrk="1" hangingPunct="1"/>
            <a:r>
              <a:rPr lang="da-DK" sz="2400" b="1" dirty="0"/>
              <a:t>Tirsdag d. 22. november 2016</a:t>
            </a:r>
          </a:p>
          <a:p>
            <a:pPr eaLnBrk="1" hangingPunct="1"/>
            <a:endParaRPr lang="da-DK"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da-DK" sz="2400" b="1" dirty="0"/>
              <a:t>Formandens beretning 2016</a:t>
            </a:r>
          </a:p>
        </p:txBody>
      </p:sp>
      <p:pic>
        <p:nvPicPr>
          <p:cNvPr id="12292"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5" name="Billede 4"/>
          <p:cNvPicPr>
            <a:picLocks noChangeAspect="1"/>
          </p:cNvPicPr>
          <p:nvPr/>
        </p:nvPicPr>
        <p:blipFill>
          <a:blip r:embed="rId4"/>
          <a:stretch>
            <a:fillRect/>
          </a:stretch>
        </p:blipFill>
        <p:spPr>
          <a:xfrm>
            <a:off x="6802795" y="185426"/>
            <a:ext cx="1939209" cy="1944999"/>
          </a:xfrm>
          <a:prstGeom prst="rect">
            <a:avLst/>
          </a:prstGeom>
        </p:spPr>
      </p:pic>
      <p:pic>
        <p:nvPicPr>
          <p:cNvPr id="4098" name="Picture 2" descr="https://scontent.xx.fbcdn.net/v/t1.0-9/12122477_10208561651229876_5652656930805103862_n.jpg?oh=c1c242be3f6e051ab62a342b9413df33&amp;oe=58C1FB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03036"/>
            <a:ext cx="5436096" cy="32616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content.xx.fbcdn.net/v/t1.0-9/12832585_10208561655669987_3539651056879542224_n.jpg?oh=b4e3397955f95197fe695e64a12040d1&amp;oe=58CAE4F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2604" y="2205349"/>
            <a:ext cx="3731907" cy="223914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content.xx.fbcdn.net/v/t1.0-9/1935221_10208561653829941_7840054139692052752_n.jpg?oh=7857a870e0af37d6d46a2606ff1a0eab&amp;oe=58C97BC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478915"/>
            <a:ext cx="3923928" cy="235435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scontent.xx.fbcdn.net/v/t1.0-9/10481917_10208561657710038_8800250820528822796_n.jpg?oh=38ae5aa86998aaf11761547cdf778c7c&amp;oe=588A606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2067" y="4477864"/>
            <a:ext cx="3971933" cy="238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330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r>
              <a:rPr lang="da-DK" sz="2400" b="1" dirty="0"/>
              <a:t>Formandens beretning 2016</a:t>
            </a:r>
          </a:p>
        </p:txBody>
      </p:sp>
      <p:sp>
        <p:nvSpPr>
          <p:cNvPr id="17411" name="Rectangle 3"/>
          <p:cNvSpPr>
            <a:spLocks noGrp="1" noChangeArrowheads="1"/>
          </p:cNvSpPr>
          <p:nvPr>
            <p:ph type="body" idx="1"/>
          </p:nvPr>
        </p:nvSpPr>
        <p:spPr>
          <a:xfrm>
            <a:off x="428625" y="1143000"/>
            <a:ext cx="8229600" cy="5670376"/>
          </a:xfrm>
        </p:spPr>
        <p:txBody>
          <a:bodyPr/>
          <a:lstStyle/>
          <a:p>
            <a:pPr eaLnBrk="1" hangingPunct="1"/>
            <a:r>
              <a:rPr lang="da-DK" sz="2000" b="1" u="sng" dirty="0"/>
              <a:t>De aktive og resultaterne</a:t>
            </a:r>
          </a:p>
          <a:p>
            <a:pPr eaLnBrk="1" hangingPunct="1">
              <a:buFontTx/>
              <a:buNone/>
            </a:pPr>
            <a:endParaRPr lang="da-DK" sz="1600" dirty="0"/>
          </a:p>
          <a:p>
            <a:pPr eaLnBrk="1" hangingPunct="1"/>
            <a:endParaRPr lang="da-DK" sz="1600" b="1" dirty="0"/>
          </a:p>
          <a:p>
            <a:pPr eaLnBrk="1" hangingPunct="1"/>
            <a:r>
              <a:rPr lang="da-DK" sz="1600" b="1" u="sng" dirty="0"/>
              <a:t>DM Rally:</a:t>
            </a:r>
            <a:endParaRPr lang="da-DK" sz="1200" dirty="0"/>
          </a:p>
          <a:p>
            <a:pPr eaLnBrk="1" hangingPunct="1"/>
            <a:r>
              <a:rPr lang="da-DK" sz="1600" b="1" dirty="0"/>
              <a:t>Danmarksmesterskabet i 2WD op til 1600 cm3</a:t>
            </a:r>
            <a:r>
              <a:rPr lang="da-DK" sz="1600" dirty="0"/>
              <a:t>	</a:t>
            </a:r>
          </a:p>
          <a:p>
            <a:pPr lvl="1" eaLnBrk="1" hangingPunct="1"/>
            <a:r>
              <a:rPr lang="da-DK" sz="1600" dirty="0"/>
              <a:t>Nr. 3: Jacob Jensen / Claus Kammersgård</a:t>
            </a:r>
          </a:p>
          <a:p>
            <a:pPr lvl="1" eaLnBrk="1" hangingPunct="1">
              <a:buFontTx/>
              <a:buNone/>
            </a:pPr>
            <a:endParaRPr lang="da-DK" sz="1400" dirty="0"/>
          </a:p>
          <a:p>
            <a:pPr eaLnBrk="1" hangingPunct="1"/>
            <a:r>
              <a:rPr lang="da-DK" sz="1600" b="1" u="sng" dirty="0"/>
              <a:t>Rally:</a:t>
            </a:r>
            <a:endParaRPr lang="da-DK" sz="1200" dirty="0"/>
          </a:p>
          <a:p>
            <a:pPr eaLnBrk="1" hangingPunct="1"/>
            <a:r>
              <a:rPr lang="da-DK" sz="1600" b="1" dirty="0"/>
              <a:t>MRS klasse 4</a:t>
            </a:r>
            <a:endParaRPr lang="da-DK" sz="1600" dirty="0"/>
          </a:p>
          <a:p>
            <a:pPr lvl="1" eaLnBrk="1" hangingPunct="1"/>
            <a:r>
              <a:rPr lang="da-DK" sz="1600" dirty="0"/>
              <a:t>Nr. 2: Jacob Jensen / Claus Kammersgård</a:t>
            </a:r>
          </a:p>
          <a:p>
            <a:pPr lvl="1" eaLnBrk="1" hangingPunct="1"/>
            <a:endParaRPr lang="da-DK" sz="1600" dirty="0"/>
          </a:p>
          <a:p>
            <a:pPr lvl="1" eaLnBrk="1" hangingPunct="1">
              <a:buFontTx/>
              <a:buNone/>
            </a:pPr>
            <a:endParaRPr lang="da-DK" sz="1400" dirty="0"/>
          </a:p>
        </p:txBody>
      </p:sp>
      <p:pic>
        <p:nvPicPr>
          <p:cNvPr id="17412"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6" name="Billede 5"/>
          <p:cNvPicPr>
            <a:picLocks noChangeAspect="1"/>
          </p:cNvPicPr>
          <p:nvPr/>
        </p:nvPicPr>
        <p:blipFill>
          <a:blip r:embed="rId4"/>
          <a:stretch>
            <a:fillRect/>
          </a:stretch>
        </p:blipFill>
        <p:spPr>
          <a:xfrm>
            <a:off x="6802795" y="185426"/>
            <a:ext cx="1939209" cy="1944999"/>
          </a:xfrm>
          <a:prstGeom prst="rect">
            <a:avLst/>
          </a:prstGeom>
        </p:spPr>
      </p:pic>
      <p:pic>
        <p:nvPicPr>
          <p:cNvPr id="4" name="Billed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4138" y="4293068"/>
            <a:ext cx="3740283" cy="25203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eaLnBrk="1" hangingPunct="1"/>
            <a:r>
              <a:rPr lang="da-DK" sz="2400" b="1" dirty="0"/>
              <a:t>Formandens beretning 2016</a:t>
            </a:r>
          </a:p>
        </p:txBody>
      </p:sp>
      <p:sp>
        <p:nvSpPr>
          <p:cNvPr id="18435" name="Rectangle 3"/>
          <p:cNvSpPr>
            <a:spLocks noGrp="1" noChangeArrowheads="1"/>
          </p:cNvSpPr>
          <p:nvPr>
            <p:ph type="body" idx="1"/>
          </p:nvPr>
        </p:nvSpPr>
        <p:spPr>
          <a:xfrm>
            <a:off x="323528" y="1556792"/>
            <a:ext cx="8229600" cy="4525962"/>
          </a:xfrm>
        </p:spPr>
        <p:txBody>
          <a:bodyPr/>
          <a:lstStyle/>
          <a:p>
            <a:pPr eaLnBrk="1" hangingPunct="1"/>
            <a:r>
              <a:rPr lang="da-DK" sz="2000" b="1" u="sng" dirty="0"/>
              <a:t>De aktive og resultaterne</a:t>
            </a:r>
          </a:p>
          <a:p>
            <a:pPr eaLnBrk="1" hangingPunct="1">
              <a:buFontTx/>
              <a:buNone/>
            </a:pPr>
            <a:endParaRPr lang="da-DK" sz="1600" dirty="0"/>
          </a:p>
          <a:p>
            <a:pPr eaLnBrk="1" hangingPunct="1"/>
            <a:r>
              <a:rPr lang="da-DK" sz="2000" b="1" u="sng" dirty="0"/>
              <a:t>Rally:</a:t>
            </a:r>
            <a:endParaRPr lang="da-DK" sz="1600" dirty="0"/>
          </a:p>
          <a:p>
            <a:pPr eaLnBrk="1" hangingPunct="1"/>
            <a:r>
              <a:rPr lang="da-DK" sz="1800" dirty="0"/>
              <a:t>DASU-Minirally klasse 1</a:t>
            </a:r>
          </a:p>
          <a:p>
            <a:pPr lvl="1" eaLnBrk="1" hangingPunct="1"/>
            <a:r>
              <a:rPr lang="da-DK" sz="1600" dirty="0"/>
              <a:t>Nr. 4: Michael Nielsen / Allan Larsen</a:t>
            </a:r>
            <a:br>
              <a:rPr lang="da-DK" sz="1600" dirty="0"/>
            </a:br>
            <a:endParaRPr lang="da-DK" sz="1600" dirty="0"/>
          </a:p>
          <a:p>
            <a:pPr lvl="1" eaLnBrk="1" hangingPunct="1">
              <a:buFontTx/>
              <a:buNone/>
            </a:pPr>
            <a:endParaRPr lang="da-DK" sz="2000" dirty="0"/>
          </a:p>
        </p:txBody>
      </p:sp>
      <p:pic>
        <p:nvPicPr>
          <p:cNvPr id="18436"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6" name="Billede 5"/>
          <p:cNvPicPr>
            <a:picLocks noChangeAspect="1"/>
          </p:cNvPicPr>
          <p:nvPr/>
        </p:nvPicPr>
        <p:blipFill>
          <a:blip r:embed="rId4"/>
          <a:stretch>
            <a:fillRect/>
          </a:stretch>
        </p:blipFill>
        <p:spPr>
          <a:xfrm>
            <a:off x="6802795" y="185426"/>
            <a:ext cx="1939209" cy="1944999"/>
          </a:xfrm>
          <a:prstGeom prst="rect">
            <a:avLst/>
          </a:prstGeom>
        </p:spPr>
      </p:pic>
      <p:pic>
        <p:nvPicPr>
          <p:cNvPr id="1026" name="Picture 2" descr="Foto: Alex Rasmuss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0411" y="3284984"/>
            <a:ext cx="2824708" cy="193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2400" b="1" dirty="0"/>
              <a:t>Formandens beretning 2016</a:t>
            </a:r>
            <a:endParaRPr lang="da-DK" sz="2400" dirty="0"/>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5936" y="3789040"/>
            <a:ext cx="4102452" cy="2736304"/>
          </a:xfrm>
        </p:spPr>
      </p:pic>
      <p:sp>
        <p:nvSpPr>
          <p:cNvPr id="5" name="Rektangel 4"/>
          <p:cNvSpPr/>
          <p:nvPr/>
        </p:nvSpPr>
        <p:spPr>
          <a:xfrm>
            <a:off x="443200" y="1806604"/>
            <a:ext cx="7801208" cy="2339102"/>
          </a:xfrm>
          <a:prstGeom prst="rect">
            <a:avLst/>
          </a:prstGeom>
        </p:spPr>
        <p:txBody>
          <a:bodyPr wrap="square">
            <a:spAutoFit/>
          </a:bodyPr>
          <a:lstStyle/>
          <a:p>
            <a:pPr eaLnBrk="1" hangingPunct="1"/>
            <a:r>
              <a:rPr lang="da-DK" b="1" u="sng" dirty="0"/>
              <a:t>De aktive og resultaterne</a:t>
            </a:r>
            <a:br>
              <a:rPr lang="da-DK" b="1" u="sng" dirty="0"/>
            </a:br>
            <a:br>
              <a:rPr lang="da-DK" b="1" u="sng" dirty="0"/>
            </a:br>
            <a:r>
              <a:rPr lang="da-DK" b="1" dirty="0" err="1"/>
              <a:t>Rallye</a:t>
            </a:r>
            <a:r>
              <a:rPr lang="da-DK" b="1" dirty="0"/>
              <a:t> </a:t>
            </a:r>
            <a:r>
              <a:rPr lang="da-DK" sz="1600" b="1" dirty="0"/>
              <a:t>Monte Carlo </a:t>
            </a:r>
            <a:r>
              <a:rPr lang="da-DK" sz="1600" b="1" dirty="0" err="1"/>
              <a:t>Historique</a:t>
            </a:r>
            <a:endParaRPr lang="da-DK" sz="1600" dirty="0"/>
          </a:p>
          <a:p>
            <a:pPr lvl="1" eaLnBrk="1" hangingPunct="1"/>
            <a:r>
              <a:rPr lang="da-DK" sz="1600" dirty="0"/>
              <a:t>- Nr. 9: Jens Gandrup &amp; Kristian </a:t>
            </a:r>
            <a:r>
              <a:rPr lang="da-DK" sz="1600" dirty="0" err="1"/>
              <a:t>Flensbak</a:t>
            </a:r>
            <a:br>
              <a:rPr lang="da-DK" sz="1600" dirty="0"/>
            </a:br>
            <a:br>
              <a:rPr lang="da-DK" sz="1600" dirty="0"/>
            </a:br>
            <a:r>
              <a:rPr lang="da-DK" sz="1400" dirty="0"/>
              <a:t>Jens Gandrup og DASU-medlem Kristian </a:t>
            </a:r>
            <a:r>
              <a:rPr lang="da-DK" sz="1400" dirty="0" err="1"/>
              <a:t>Flensbak</a:t>
            </a:r>
            <a:r>
              <a:rPr lang="da-DK" sz="1400" dirty="0"/>
              <a:t> fra Odense leverede et fornemt resultat med en slutplacering som nummer 9 ud af 325 deltagende mandskaber i </a:t>
            </a:r>
            <a:r>
              <a:rPr lang="da-DK" sz="1400" dirty="0" err="1"/>
              <a:t>Rallye</a:t>
            </a:r>
            <a:r>
              <a:rPr lang="da-DK" sz="1400" dirty="0"/>
              <a:t> Monte Carlo </a:t>
            </a:r>
            <a:r>
              <a:rPr lang="da-DK" sz="1400" dirty="0" err="1"/>
              <a:t>Historique</a:t>
            </a:r>
            <a:r>
              <a:rPr lang="da-DK" sz="1400" dirty="0"/>
              <a:t>.</a:t>
            </a:r>
          </a:p>
          <a:p>
            <a:pPr eaLnBrk="1" hangingPunct="1"/>
            <a:endParaRPr lang="da-DK" b="1" u="sng" dirty="0"/>
          </a:p>
        </p:txBody>
      </p:sp>
      <p:pic>
        <p:nvPicPr>
          <p:cNvPr id="6" name="Billede 5"/>
          <p:cNvPicPr>
            <a:picLocks noChangeAspect="1"/>
          </p:cNvPicPr>
          <p:nvPr/>
        </p:nvPicPr>
        <p:blipFill>
          <a:blip r:embed="rId3"/>
          <a:stretch>
            <a:fillRect/>
          </a:stretch>
        </p:blipFill>
        <p:spPr>
          <a:xfrm>
            <a:off x="6802795" y="185426"/>
            <a:ext cx="1939209" cy="1944999"/>
          </a:xfrm>
          <a:prstGeom prst="rect">
            <a:avLst/>
          </a:prstGeom>
        </p:spPr>
      </p:pic>
    </p:spTree>
    <p:extLst>
      <p:ext uri="{BB962C8B-B14F-4D97-AF65-F5344CB8AC3E}">
        <p14:creationId xmlns:p14="http://schemas.microsoft.com/office/powerpoint/2010/main" val="311467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eaLnBrk="1" hangingPunct="1"/>
            <a:r>
              <a:rPr lang="da-DK" sz="2400" b="1" dirty="0"/>
              <a:t>Formandens beretning 2016</a:t>
            </a:r>
          </a:p>
        </p:txBody>
      </p:sp>
      <p:sp>
        <p:nvSpPr>
          <p:cNvPr id="19459" name="Rectangle 3"/>
          <p:cNvSpPr>
            <a:spLocks noGrp="1" noChangeArrowheads="1"/>
          </p:cNvSpPr>
          <p:nvPr>
            <p:ph type="body" idx="1"/>
          </p:nvPr>
        </p:nvSpPr>
        <p:spPr>
          <a:xfrm>
            <a:off x="457200" y="1600200"/>
            <a:ext cx="8229600" cy="4565104"/>
          </a:xfrm>
        </p:spPr>
        <p:txBody>
          <a:bodyPr/>
          <a:lstStyle/>
          <a:p>
            <a:pPr eaLnBrk="1" hangingPunct="1"/>
            <a:r>
              <a:rPr lang="da-DK" sz="2000" b="1" u="sng" dirty="0"/>
              <a:t>De aktive og resultaterne</a:t>
            </a:r>
          </a:p>
          <a:p>
            <a:pPr marL="0" indent="0" eaLnBrk="1" hangingPunct="1">
              <a:buNone/>
            </a:pPr>
            <a:endParaRPr lang="da-DK" sz="2000" b="1" u="sng" dirty="0"/>
          </a:p>
          <a:p>
            <a:pPr eaLnBrk="1" hangingPunct="1"/>
            <a:r>
              <a:rPr lang="da-DK" sz="2000" b="1" u="sng" dirty="0"/>
              <a:t>Klubrally:</a:t>
            </a:r>
          </a:p>
          <a:p>
            <a:pPr lvl="1" eaLnBrk="1" hangingPunct="1">
              <a:buFontTx/>
              <a:buNone/>
            </a:pPr>
            <a:endParaRPr lang="da-DK" sz="1600" dirty="0"/>
          </a:p>
          <a:p>
            <a:pPr marL="457200" lvl="1" indent="0" eaLnBrk="1" hangingPunct="1">
              <a:buNone/>
            </a:pPr>
            <a:r>
              <a:rPr lang="da-DK" sz="1400" dirty="0"/>
              <a:t>Pt. Har vi kun én enkelt, der har kørt ét løb i år</a:t>
            </a:r>
          </a:p>
          <a:p>
            <a:pPr lvl="1" eaLnBrk="1" hangingPunct="1">
              <a:buNone/>
            </a:pPr>
            <a:endParaRPr lang="da-DK" sz="1400" dirty="0"/>
          </a:p>
          <a:p>
            <a:pPr marL="0" indent="0" eaLnBrk="1" hangingPunct="1">
              <a:buNone/>
            </a:pPr>
            <a:endParaRPr lang="da-DK" sz="1400" dirty="0"/>
          </a:p>
          <a:p>
            <a:pPr lvl="1" eaLnBrk="1" hangingPunct="1">
              <a:buNone/>
            </a:pPr>
            <a:endParaRPr lang="da-DK" sz="1600" dirty="0"/>
          </a:p>
          <a:p>
            <a:pPr lvl="1" eaLnBrk="1" hangingPunct="1">
              <a:buNone/>
            </a:pPr>
            <a:endParaRPr lang="da-DK" sz="1600" dirty="0"/>
          </a:p>
          <a:p>
            <a:pPr lvl="1" eaLnBrk="1" hangingPunct="1"/>
            <a:endParaRPr lang="da-DK" sz="1600" dirty="0"/>
          </a:p>
        </p:txBody>
      </p:sp>
      <p:pic>
        <p:nvPicPr>
          <p:cNvPr id="6" name="Billede 5"/>
          <p:cNvPicPr>
            <a:picLocks noChangeAspect="1"/>
          </p:cNvPicPr>
          <p:nvPr/>
        </p:nvPicPr>
        <p:blipFill>
          <a:blip r:embed="rId3"/>
          <a:stretch>
            <a:fillRect/>
          </a:stretch>
        </p:blipFill>
        <p:spPr>
          <a:xfrm>
            <a:off x="6732240" y="181952"/>
            <a:ext cx="1885395" cy="1891024"/>
          </a:xfrm>
          <a:prstGeom prst="rect">
            <a:avLst/>
          </a:prstGeom>
        </p:spPr>
      </p:pic>
      <p:pic>
        <p:nvPicPr>
          <p:cNvPr id="2050" name="Picture 2" descr="http://kdak.dk/billeder/jan-post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636912"/>
            <a:ext cx="3037072" cy="2232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da-DK" sz="2400" b="1" dirty="0"/>
              <a:t>Formandens beretning 2016</a:t>
            </a:r>
          </a:p>
        </p:txBody>
      </p:sp>
      <p:sp>
        <p:nvSpPr>
          <p:cNvPr id="29699" name="Rectangle 3"/>
          <p:cNvSpPr>
            <a:spLocks noGrp="1" noChangeArrowheads="1"/>
          </p:cNvSpPr>
          <p:nvPr>
            <p:ph type="body" idx="1"/>
          </p:nvPr>
        </p:nvSpPr>
        <p:spPr/>
        <p:txBody>
          <a:bodyPr/>
          <a:lstStyle/>
          <a:p>
            <a:pPr eaLnBrk="1" hangingPunct="1"/>
            <a:r>
              <a:rPr lang="da-DK" sz="2000" b="1" u="sng" dirty="0"/>
              <a:t>MRS – </a:t>
            </a:r>
            <a:r>
              <a:rPr lang="da-DK" sz="2000" b="1" u="sng" dirty="0" err="1"/>
              <a:t>MiniRallySyd</a:t>
            </a:r>
            <a:endParaRPr lang="da-DK" sz="2000" b="1" u="sng" dirty="0"/>
          </a:p>
          <a:p>
            <a:pPr eaLnBrk="1" hangingPunct="1"/>
            <a:endParaRPr lang="da-DK" sz="2000" b="1" u="sng" dirty="0"/>
          </a:p>
          <a:p>
            <a:pPr eaLnBrk="1" hangingPunct="1"/>
            <a:r>
              <a:rPr lang="da-DK" sz="1600" b="1" dirty="0" err="1"/>
              <a:t>MiniRallySyd</a:t>
            </a:r>
            <a:r>
              <a:rPr lang="da-DK" sz="1600" b="1" dirty="0"/>
              <a:t>-turneringen har fyldt rigtig meget i KDAK i 2016</a:t>
            </a:r>
          </a:p>
          <a:p>
            <a:pPr eaLnBrk="1" hangingPunct="1"/>
            <a:r>
              <a:rPr lang="da-DK" sz="1600" b="1" dirty="0"/>
              <a:t>I KDAK har vi samlet en </a:t>
            </a:r>
            <a:r>
              <a:rPr lang="da-DK" sz="1600" b="1" dirty="0" err="1"/>
              <a:t>bruttotrup</a:t>
            </a:r>
            <a:r>
              <a:rPr lang="da-DK" sz="1600" b="1" dirty="0"/>
              <a:t> på ca. 35 personer</a:t>
            </a:r>
          </a:p>
          <a:p>
            <a:pPr eaLnBrk="1" hangingPunct="1"/>
            <a:r>
              <a:rPr lang="da-DK" sz="1600" b="1" dirty="0"/>
              <a:t>Palle og Dorte planlægger, leder og fordeler arbejdet, og flere er allerede blevet eksperter på deres felt: </a:t>
            </a:r>
            <a:r>
              <a:rPr lang="da-DK" sz="1600" b="1" dirty="0" err="1"/>
              <a:t>Tidskontrol</a:t>
            </a:r>
            <a:r>
              <a:rPr lang="da-DK" sz="1600" b="1" dirty="0"/>
              <a:t>, starter, </a:t>
            </a:r>
            <a:r>
              <a:rPr lang="da-DK" sz="1600" b="1" dirty="0" err="1"/>
              <a:t>målvogn</a:t>
            </a:r>
            <a:r>
              <a:rPr lang="da-DK" sz="1600" b="1" dirty="0"/>
              <a:t>, osv. – osv.</a:t>
            </a:r>
          </a:p>
          <a:p>
            <a:pPr eaLnBrk="1" hangingPunct="1"/>
            <a:r>
              <a:rPr lang="da-DK" sz="1600" b="1" dirty="0"/>
              <a:t>Curt og Minna håndterer sikkerheden fra plan til udførelse i alle løb</a:t>
            </a:r>
          </a:p>
          <a:p>
            <a:pPr eaLnBrk="1" hangingPunct="1"/>
            <a:r>
              <a:rPr lang="da-DK" sz="1600" b="1" dirty="0"/>
              <a:t>Søren og Niels Erik deltager i turneringsledelsen</a:t>
            </a:r>
          </a:p>
          <a:p>
            <a:pPr eaLnBrk="1" hangingPunct="1"/>
            <a:r>
              <a:rPr lang="da-DK" sz="1600" b="1" dirty="0"/>
              <a:t>Turneringen er kommet for at blive!</a:t>
            </a:r>
          </a:p>
          <a:p>
            <a:pPr eaLnBrk="1" hangingPunct="1"/>
            <a:r>
              <a:rPr lang="da-DK" sz="1600" b="1" dirty="0"/>
              <a:t>Næste år køres 4 løb – bl.a. ét syd for grænsen</a:t>
            </a:r>
          </a:p>
          <a:p>
            <a:pPr eaLnBrk="1" hangingPunct="1"/>
            <a:endParaRPr lang="da-DK" sz="1600" b="1" dirty="0"/>
          </a:p>
          <a:p>
            <a:pPr eaLnBrk="1" hangingPunct="1"/>
            <a:endParaRPr lang="da-DK" sz="1600" b="1" dirty="0"/>
          </a:p>
          <a:p>
            <a:pPr eaLnBrk="1" hangingPunct="1">
              <a:buFontTx/>
              <a:buNone/>
            </a:pPr>
            <a:endParaRPr lang="da-DK" sz="1600" dirty="0"/>
          </a:p>
        </p:txBody>
      </p:sp>
      <p:pic>
        <p:nvPicPr>
          <p:cNvPr id="29700"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5" name="Billede 4"/>
          <p:cNvPicPr>
            <a:picLocks noChangeAspect="1"/>
          </p:cNvPicPr>
          <p:nvPr/>
        </p:nvPicPr>
        <p:blipFill>
          <a:blip r:embed="rId4"/>
          <a:stretch>
            <a:fillRect/>
          </a:stretch>
        </p:blipFill>
        <p:spPr>
          <a:xfrm>
            <a:off x="6802795" y="185426"/>
            <a:ext cx="1939209" cy="19449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da-DK" sz="2400" b="1" dirty="0"/>
              <a:t>Formandens beretning 2016</a:t>
            </a:r>
          </a:p>
        </p:txBody>
      </p:sp>
      <p:sp>
        <p:nvSpPr>
          <p:cNvPr id="30723" name="Rectangle 3"/>
          <p:cNvSpPr>
            <a:spLocks noGrp="1" noChangeArrowheads="1"/>
          </p:cNvSpPr>
          <p:nvPr>
            <p:ph type="body" idx="1"/>
          </p:nvPr>
        </p:nvSpPr>
        <p:spPr/>
        <p:txBody>
          <a:bodyPr/>
          <a:lstStyle/>
          <a:p>
            <a:pPr eaLnBrk="1" hangingPunct="1"/>
            <a:r>
              <a:rPr lang="da-DK" sz="2000" b="1" u="sng" dirty="0"/>
              <a:t>KDAK.DK og KDAK Nyt</a:t>
            </a:r>
          </a:p>
          <a:p>
            <a:pPr eaLnBrk="1" hangingPunct="1"/>
            <a:endParaRPr lang="da-DK" sz="2000" b="1" u="sng" dirty="0"/>
          </a:p>
          <a:p>
            <a:pPr eaLnBrk="1" hangingPunct="1"/>
            <a:r>
              <a:rPr lang="da-DK" sz="1600" b="1" dirty="0"/>
              <a:t>Det er besluttet, at vi kun udsender ét blad om året, da det tidligere kneb med stof til bladet. Deadline på årets julenummer er 5. december 2016</a:t>
            </a:r>
          </a:p>
          <a:p>
            <a:pPr eaLnBrk="1" hangingPunct="1"/>
            <a:endParaRPr lang="da-DK" sz="1600" b="1" dirty="0"/>
          </a:p>
          <a:p>
            <a:pPr eaLnBrk="1" hangingPunct="1"/>
            <a:r>
              <a:rPr lang="da-DK" sz="1600" b="1" dirty="0"/>
              <a:t>KDAK.DK administreres som tidligere af Michael Nielsen, og han bringer alt, hvad medlemmerne sender til ham. SÅ SEND NOGET MERE!</a:t>
            </a:r>
          </a:p>
          <a:p>
            <a:pPr eaLnBrk="1" hangingPunct="1"/>
            <a:endParaRPr lang="da-DK" sz="1600" b="1" dirty="0"/>
          </a:p>
          <a:p>
            <a:pPr eaLnBrk="1" hangingPunct="1"/>
            <a:r>
              <a:rPr lang="da-DK" sz="1600" b="1" dirty="0"/>
              <a:t>I KDAK er vi nu aktive på de sociale medier, da der er oprettet en Facebook-gruppe for KDAK medlemmer.</a:t>
            </a:r>
          </a:p>
          <a:p>
            <a:pPr eaLnBrk="1" hangingPunct="1"/>
            <a:endParaRPr lang="da-DK" sz="1600" b="1" dirty="0"/>
          </a:p>
          <a:p>
            <a:pPr eaLnBrk="1" hangingPunct="1"/>
            <a:r>
              <a:rPr lang="da-DK" sz="1600" b="1" dirty="0"/>
              <a:t>Vi arbejder i bestyrelsen med at udbrede kendskabet til rally og KDAK/F – derfor er der oprettet en </a:t>
            </a:r>
            <a:r>
              <a:rPr lang="da-DK" sz="1600" b="1" dirty="0" err="1"/>
              <a:t>facebook</a:t>
            </a:r>
            <a:r>
              <a:rPr lang="da-DK" sz="1600" b="1" dirty="0"/>
              <a:t>-side, hvor alle (også ikke medlemmer) kan få informationer om klubbens aktiviteter og kommentere på disse.</a:t>
            </a:r>
          </a:p>
          <a:p>
            <a:pPr eaLnBrk="1" hangingPunct="1">
              <a:buNone/>
            </a:pPr>
            <a:endParaRPr lang="da-DK" sz="1600" b="1" dirty="0"/>
          </a:p>
          <a:p>
            <a:pPr eaLnBrk="1" hangingPunct="1">
              <a:buFontTx/>
              <a:buNone/>
            </a:pPr>
            <a:endParaRPr lang="da-DK" sz="1600" dirty="0"/>
          </a:p>
        </p:txBody>
      </p:sp>
      <p:pic>
        <p:nvPicPr>
          <p:cNvPr id="30724"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5" name="Billede 4"/>
          <p:cNvPicPr>
            <a:picLocks noChangeAspect="1"/>
          </p:cNvPicPr>
          <p:nvPr/>
        </p:nvPicPr>
        <p:blipFill>
          <a:blip r:embed="rId4"/>
          <a:stretch>
            <a:fillRect/>
          </a:stretch>
        </p:blipFill>
        <p:spPr>
          <a:xfrm>
            <a:off x="6802795" y="185426"/>
            <a:ext cx="1939209" cy="19449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eaLnBrk="1" hangingPunct="1"/>
            <a:r>
              <a:rPr lang="da-DK" sz="2400" b="1" dirty="0"/>
              <a:t>Formandens beretning 2016</a:t>
            </a:r>
          </a:p>
        </p:txBody>
      </p:sp>
      <p:sp>
        <p:nvSpPr>
          <p:cNvPr id="31747" name="Rectangle 3"/>
          <p:cNvSpPr>
            <a:spLocks noGrp="1" noChangeArrowheads="1"/>
          </p:cNvSpPr>
          <p:nvPr>
            <p:ph type="body" idx="1"/>
          </p:nvPr>
        </p:nvSpPr>
        <p:spPr/>
        <p:txBody>
          <a:bodyPr/>
          <a:lstStyle/>
          <a:p>
            <a:pPr eaLnBrk="1" hangingPunct="1"/>
            <a:r>
              <a:rPr lang="da-DK" sz="2000" b="1" u="sng" dirty="0"/>
              <a:t>KDAK Catering</a:t>
            </a:r>
          </a:p>
          <a:p>
            <a:pPr eaLnBrk="1" hangingPunct="1"/>
            <a:endParaRPr lang="da-DK" sz="2000" b="1" u="sng" dirty="0"/>
          </a:p>
          <a:p>
            <a:pPr eaLnBrk="1" hangingPunct="1"/>
            <a:r>
              <a:rPr lang="da-DK" sz="1600" b="1" dirty="0"/>
              <a:t>KDAK Catering er en vigtig indtægtskilde for klubben. Vi har dog haft en del besvær med at bemande cateringfunktionen i 2016. Det er vigtigt, at vi får tilført friske kræfter til dette.</a:t>
            </a:r>
          </a:p>
          <a:p>
            <a:pPr eaLnBrk="1" hangingPunct="1"/>
            <a:r>
              <a:rPr lang="da-DK" sz="1600" b="1" dirty="0"/>
              <a:t>Cateringen bemandes forskelligt fra arrangement til arrangement, da der ofte kræves en del personer ved de større arrangementer. Der har tidligere været flere at trække på, men det kniber efterhånden en del.</a:t>
            </a:r>
          </a:p>
          <a:p>
            <a:pPr eaLnBrk="1" hangingPunct="1"/>
            <a:r>
              <a:rPr lang="da-DK" sz="1600" b="1" dirty="0"/>
              <a:t>Da KDAK Catering for længst er blevet én af grundpillerne i </a:t>
            </a:r>
            <a:r>
              <a:rPr lang="da-DK" sz="1600" b="1" dirty="0" err="1"/>
              <a:t>KDAK’s</a:t>
            </a:r>
            <a:r>
              <a:rPr lang="da-DK" sz="1600" b="1" dirty="0"/>
              <a:t> økonomi, er det vigtigt at vide, at der altid genereres en god indtjening, når Cateringholdet er i aktion. Det kræver god forretningssans og ordentlig planlægning. </a:t>
            </a:r>
          </a:p>
          <a:p>
            <a:pPr eaLnBrk="1" hangingPunct="1"/>
            <a:r>
              <a:rPr lang="da-DK" sz="1600" b="1" dirty="0"/>
              <a:t>Specielt ville vi meget gerne have en frisk leder af Cateringen – én som planlægger, køber ind og skaffer ”personalet” fra gang til gang og arbejder selvstændigt med dette, selvfølgelig koordineret med bestyrelse og løbsleder.</a:t>
            </a:r>
          </a:p>
          <a:p>
            <a:pPr eaLnBrk="1" hangingPunct="1"/>
            <a:r>
              <a:rPr lang="da-DK" sz="1600" b="1" dirty="0"/>
              <a:t>I 2015 udbyggedes cateringen med Mobile Pay – ca. 1/3 af betalingerne gennemføres med Mobile Pay</a:t>
            </a:r>
          </a:p>
          <a:p>
            <a:pPr eaLnBrk="1" hangingPunct="1"/>
            <a:endParaRPr lang="da-DK" sz="1600" b="1" dirty="0"/>
          </a:p>
          <a:p>
            <a:pPr marL="0" indent="0" eaLnBrk="1" hangingPunct="1">
              <a:buNone/>
            </a:pPr>
            <a:endParaRPr lang="da-DK" sz="1600" b="1" dirty="0"/>
          </a:p>
          <a:p>
            <a:pPr eaLnBrk="1" hangingPunct="1"/>
            <a:endParaRPr lang="da-DK" sz="1600" b="1" dirty="0"/>
          </a:p>
          <a:p>
            <a:pPr eaLnBrk="1" hangingPunct="1"/>
            <a:endParaRPr lang="da-DK" sz="1600" b="1" dirty="0"/>
          </a:p>
          <a:p>
            <a:pPr eaLnBrk="1" hangingPunct="1"/>
            <a:endParaRPr lang="da-DK" sz="1600" b="1" dirty="0"/>
          </a:p>
          <a:p>
            <a:pPr eaLnBrk="1" hangingPunct="1">
              <a:buFontTx/>
              <a:buNone/>
            </a:pPr>
            <a:endParaRPr lang="da-DK" sz="1600" dirty="0"/>
          </a:p>
        </p:txBody>
      </p:sp>
      <p:pic>
        <p:nvPicPr>
          <p:cNvPr id="31748"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5" name="Billede 4"/>
          <p:cNvPicPr>
            <a:picLocks noChangeAspect="1"/>
          </p:cNvPicPr>
          <p:nvPr/>
        </p:nvPicPr>
        <p:blipFill>
          <a:blip r:embed="rId4"/>
          <a:stretch>
            <a:fillRect/>
          </a:stretch>
        </p:blipFill>
        <p:spPr>
          <a:xfrm>
            <a:off x="6802795" y="185426"/>
            <a:ext cx="1939209" cy="19449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eaLnBrk="1" hangingPunct="1"/>
            <a:r>
              <a:rPr lang="da-DK" sz="2400" b="1" dirty="0"/>
              <a:t>Formandens beretning 2016</a:t>
            </a:r>
          </a:p>
        </p:txBody>
      </p:sp>
      <p:sp>
        <p:nvSpPr>
          <p:cNvPr id="32771" name="Rectangle 3"/>
          <p:cNvSpPr>
            <a:spLocks noGrp="1" noChangeArrowheads="1"/>
          </p:cNvSpPr>
          <p:nvPr>
            <p:ph type="body" idx="1"/>
          </p:nvPr>
        </p:nvSpPr>
        <p:spPr>
          <a:xfrm>
            <a:off x="457200" y="1600200"/>
            <a:ext cx="8284804" cy="4853136"/>
          </a:xfrm>
        </p:spPr>
        <p:txBody>
          <a:bodyPr/>
          <a:lstStyle/>
          <a:p>
            <a:pPr eaLnBrk="1" hangingPunct="1"/>
            <a:r>
              <a:rPr lang="da-DK" sz="2000" b="1" u="sng" dirty="0"/>
              <a:t>KDAK Sport Fyn - fremover</a:t>
            </a:r>
          </a:p>
          <a:p>
            <a:pPr eaLnBrk="1" hangingPunct="1"/>
            <a:endParaRPr lang="da-DK" sz="2000" b="1" u="sng" dirty="0"/>
          </a:p>
          <a:p>
            <a:pPr eaLnBrk="1" hangingPunct="1"/>
            <a:r>
              <a:rPr lang="da-DK" sz="1600" b="1" dirty="0"/>
              <a:t>Flere medlemmer – gerne aktive</a:t>
            </a:r>
          </a:p>
          <a:p>
            <a:pPr eaLnBrk="1" hangingPunct="1"/>
            <a:endParaRPr lang="da-DK" sz="1600" b="1" dirty="0"/>
          </a:p>
          <a:p>
            <a:pPr eaLnBrk="1" hangingPunct="1"/>
            <a:r>
              <a:rPr lang="da-DK" sz="1600" b="1" dirty="0"/>
              <a:t>Meget mere gang i Klubrally – I 2017 udvides med ”Torsdags-Rally”</a:t>
            </a:r>
          </a:p>
          <a:p>
            <a:pPr eaLnBrk="1" hangingPunct="1"/>
            <a:endParaRPr lang="da-DK" sz="1600" b="1" dirty="0"/>
          </a:p>
          <a:p>
            <a:pPr eaLnBrk="1" hangingPunct="1"/>
            <a:r>
              <a:rPr lang="da-DK" sz="1600" b="1" dirty="0"/>
              <a:t>Uddannelse af officials</a:t>
            </a:r>
          </a:p>
          <a:p>
            <a:pPr eaLnBrk="1" hangingPunct="1"/>
            <a:endParaRPr lang="da-DK" sz="1600" b="1" dirty="0"/>
          </a:p>
          <a:p>
            <a:pPr eaLnBrk="1" hangingPunct="1"/>
            <a:r>
              <a:rPr lang="da-DK" sz="1600" b="1" dirty="0"/>
              <a:t>Flere sociale aktiviteter</a:t>
            </a:r>
          </a:p>
          <a:p>
            <a:pPr eaLnBrk="1" hangingPunct="1"/>
            <a:endParaRPr lang="da-DK" sz="1600" b="1" dirty="0"/>
          </a:p>
          <a:p>
            <a:pPr eaLnBrk="1" hangingPunct="1"/>
            <a:r>
              <a:rPr lang="da-DK" sz="1600" b="1" dirty="0"/>
              <a:t>Fortsat fokus på kvalitet i alt hvad vi laver</a:t>
            </a:r>
          </a:p>
          <a:p>
            <a:pPr eaLnBrk="1" hangingPunct="1"/>
            <a:endParaRPr lang="da-DK" sz="1600" b="1" dirty="0"/>
          </a:p>
          <a:p>
            <a:pPr eaLnBrk="1" hangingPunct="1"/>
            <a:r>
              <a:rPr lang="da-DK" sz="1600" b="1" dirty="0"/>
              <a:t>Vi har fundamentet i orden</a:t>
            </a:r>
          </a:p>
          <a:p>
            <a:pPr eaLnBrk="1" hangingPunct="1"/>
            <a:endParaRPr lang="da-DK" sz="1600" b="1" dirty="0"/>
          </a:p>
          <a:p>
            <a:pPr eaLnBrk="1" hangingPunct="1"/>
            <a:r>
              <a:rPr lang="da-DK" sz="1600" b="1" dirty="0"/>
              <a:t>MEN – det er vigtigt, at vi fastholder og tiltrækker dygtige officials og hjælpere i øvrigt for at holde klubben i et højt gear i de kommende sæsoner</a:t>
            </a:r>
          </a:p>
          <a:p>
            <a:pPr eaLnBrk="1" hangingPunct="1"/>
            <a:endParaRPr lang="da-DK" sz="1600" b="1" dirty="0"/>
          </a:p>
          <a:p>
            <a:pPr eaLnBrk="1" hangingPunct="1">
              <a:buFontTx/>
              <a:buNone/>
            </a:pPr>
            <a:endParaRPr lang="da-DK" sz="1600" dirty="0"/>
          </a:p>
        </p:txBody>
      </p:sp>
      <p:pic>
        <p:nvPicPr>
          <p:cNvPr id="32772"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5" name="Billede 4"/>
          <p:cNvPicPr>
            <a:picLocks noChangeAspect="1"/>
          </p:cNvPicPr>
          <p:nvPr/>
        </p:nvPicPr>
        <p:blipFill>
          <a:blip r:embed="rId4"/>
          <a:stretch>
            <a:fillRect/>
          </a:stretch>
        </p:blipFill>
        <p:spPr>
          <a:xfrm>
            <a:off x="6802795" y="185426"/>
            <a:ext cx="1939209" cy="194499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da-DK" sz="2400" b="1" dirty="0"/>
              <a:t>Formandens beretning 2016</a:t>
            </a:r>
          </a:p>
        </p:txBody>
      </p:sp>
      <p:sp>
        <p:nvSpPr>
          <p:cNvPr id="33795" name="Rectangle 3"/>
          <p:cNvSpPr>
            <a:spLocks noGrp="1" noChangeArrowheads="1"/>
          </p:cNvSpPr>
          <p:nvPr>
            <p:ph type="body" idx="1"/>
          </p:nvPr>
        </p:nvSpPr>
        <p:spPr/>
        <p:txBody>
          <a:bodyPr/>
          <a:lstStyle/>
          <a:p>
            <a:pPr eaLnBrk="1" hangingPunct="1">
              <a:buFontTx/>
              <a:buNone/>
            </a:pPr>
            <a:endParaRPr lang="da-DK" sz="1600" b="1" dirty="0"/>
          </a:p>
          <a:p>
            <a:pPr eaLnBrk="1" hangingPunct="1">
              <a:buFontTx/>
              <a:buNone/>
            </a:pPr>
            <a:endParaRPr lang="da-DK" sz="1600" b="1" dirty="0"/>
          </a:p>
          <a:p>
            <a:pPr eaLnBrk="1" hangingPunct="1">
              <a:buFontTx/>
              <a:buNone/>
            </a:pPr>
            <a:endParaRPr lang="da-DK" sz="1600" b="1" dirty="0"/>
          </a:p>
          <a:p>
            <a:pPr eaLnBrk="1" hangingPunct="1">
              <a:buFontTx/>
              <a:buNone/>
            </a:pPr>
            <a:r>
              <a:rPr lang="da-DK" b="1" dirty="0"/>
              <a:t>TAK for samarbejdet i 2016</a:t>
            </a:r>
          </a:p>
          <a:p>
            <a:pPr eaLnBrk="1" hangingPunct="1">
              <a:buFontTx/>
              <a:buNone/>
            </a:pPr>
            <a:endParaRPr lang="da-DK" b="1" dirty="0"/>
          </a:p>
          <a:p>
            <a:pPr eaLnBrk="1" hangingPunct="1">
              <a:buFontTx/>
              <a:buNone/>
            </a:pPr>
            <a:r>
              <a:rPr lang="da-DK" sz="2400" dirty="0"/>
              <a:t>	</a:t>
            </a:r>
            <a:r>
              <a:rPr lang="da-DK" b="1" dirty="0"/>
              <a:t>	</a:t>
            </a:r>
            <a:r>
              <a:rPr lang="da-DK" sz="2400" b="1" dirty="0"/>
              <a:t>- Bestyrelse</a:t>
            </a:r>
          </a:p>
          <a:p>
            <a:pPr eaLnBrk="1" hangingPunct="1">
              <a:buFontTx/>
              <a:buNone/>
            </a:pPr>
            <a:r>
              <a:rPr lang="da-DK" sz="2400" b="1" dirty="0"/>
              <a:t>		- Medlemmer og tilhængere</a:t>
            </a:r>
          </a:p>
          <a:p>
            <a:pPr eaLnBrk="1" hangingPunct="1">
              <a:buFontTx/>
              <a:buNone/>
            </a:pPr>
            <a:r>
              <a:rPr lang="da-DK" sz="2400" b="1" dirty="0"/>
              <a:t>		- Sponsorer</a:t>
            </a:r>
          </a:p>
          <a:p>
            <a:pPr eaLnBrk="1" hangingPunct="1"/>
            <a:endParaRPr lang="da-DK" sz="1600" b="1" dirty="0"/>
          </a:p>
          <a:p>
            <a:pPr eaLnBrk="1" hangingPunct="1">
              <a:buFontTx/>
              <a:buNone/>
            </a:pPr>
            <a:endParaRPr lang="da-DK" sz="1600" dirty="0"/>
          </a:p>
        </p:txBody>
      </p:sp>
      <p:pic>
        <p:nvPicPr>
          <p:cNvPr id="33796"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5" name="Billede 4"/>
          <p:cNvPicPr>
            <a:picLocks noChangeAspect="1"/>
          </p:cNvPicPr>
          <p:nvPr/>
        </p:nvPicPr>
        <p:blipFill>
          <a:blip r:embed="rId4"/>
          <a:stretch>
            <a:fillRect/>
          </a:stretch>
        </p:blipFill>
        <p:spPr>
          <a:xfrm>
            <a:off x="6802795" y="185426"/>
            <a:ext cx="1939209" cy="19449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p:txBody>
          <a:bodyPr/>
          <a:lstStyle/>
          <a:p>
            <a:pPr algn="l" eaLnBrk="1" hangingPunct="1"/>
            <a:r>
              <a:rPr lang="da-DK" sz="2400" b="1"/>
              <a:t>Dagsorden</a:t>
            </a:r>
          </a:p>
        </p:txBody>
      </p:sp>
      <p:sp>
        <p:nvSpPr>
          <p:cNvPr id="3075" name="Rectangle 6"/>
          <p:cNvSpPr>
            <a:spLocks noGrp="1" noChangeArrowheads="1"/>
          </p:cNvSpPr>
          <p:nvPr>
            <p:ph type="body" idx="1"/>
          </p:nvPr>
        </p:nvSpPr>
        <p:spPr/>
        <p:txBody>
          <a:bodyPr/>
          <a:lstStyle/>
          <a:p>
            <a:pPr eaLnBrk="1" hangingPunct="1">
              <a:lnSpc>
                <a:spcPct val="80000"/>
              </a:lnSpc>
            </a:pPr>
            <a:r>
              <a:rPr lang="en-US" sz="2000" dirty="0"/>
              <a:t>1)	</a:t>
            </a:r>
            <a:r>
              <a:rPr lang="en-US" sz="2000" dirty="0" err="1"/>
              <a:t>Valg</a:t>
            </a:r>
            <a:r>
              <a:rPr lang="en-US" sz="2000" dirty="0"/>
              <a:t> </a:t>
            </a:r>
            <a:r>
              <a:rPr lang="en-US" sz="2000" dirty="0" err="1"/>
              <a:t>af</a:t>
            </a:r>
            <a:r>
              <a:rPr lang="en-US" sz="2000" dirty="0"/>
              <a:t> </a:t>
            </a:r>
            <a:r>
              <a:rPr lang="en-US" sz="2000" dirty="0" err="1"/>
              <a:t>dirigent</a:t>
            </a:r>
            <a:endParaRPr lang="en-US" sz="2000" dirty="0"/>
          </a:p>
          <a:p>
            <a:pPr eaLnBrk="1" hangingPunct="1">
              <a:lnSpc>
                <a:spcPct val="80000"/>
              </a:lnSpc>
            </a:pPr>
            <a:r>
              <a:rPr lang="en-US" sz="2000" dirty="0"/>
              <a:t>2)	</a:t>
            </a:r>
            <a:r>
              <a:rPr lang="en-US" sz="2000" dirty="0" err="1"/>
              <a:t>Valg</a:t>
            </a:r>
            <a:r>
              <a:rPr lang="en-US" sz="2000" dirty="0"/>
              <a:t> </a:t>
            </a:r>
            <a:r>
              <a:rPr lang="en-US" sz="2000" dirty="0" err="1"/>
              <a:t>af</a:t>
            </a:r>
            <a:r>
              <a:rPr lang="en-US" sz="2000" dirty="0"/>
              <a:t> </a:t>
            </a:r>
            <a:r>
              <a:rPr lang="en-US" sz="2000" dirty="0" err="1"/>
              <a:t>stemmetællere</a:t>
            </a:r>
            <a:endParaRPr lang="da-DK" sz="2000" dirty="0"/>
          </a:p>
          <a:p>
            <a:pPr eaLnBrk="1" hangingPunct="1">
              <a:lnSpc>
                <a:spcPct val="80000"/>
              </a:lnSpc>
            </a:pPr>
            <a:r>
              <a:rPr lang="da-DK" sz="2000" dirty="0"/>
              <a:t>3)	Formandens beretning om aktiviteten i det forløbne år</a:t>
            </a:r>
            <a:endParaRPr lang="en-US" sz="2000" dirty="0"/>
          </a:p>
          <a:p>
            <a:pPr eaLnBrk="1" hangingPunct="1">
              <a:lnSpc>
                <a:spcPct val="80000"/>
              </a:lnSpc>
            </a:pPr>
            <a:r>
              <a:rPr lang="en-US" sz="2000" dirty="0"/>
              <a:t>4)	</a:t>
            </a:r>
            <a:r>
              <a:rPr lang="en-US" sz="2000" dirty="0" err="1"/>
              <a:t>Fremlæggelse</a:t>
            </a:r>
            <a:r>
              <a:rPr lang="en-US" sz="2000" dirty="0"/>
              <a:t> </a:t>
            </a:r>
            <a:r>
              <a:rPr lang="en-US" sz="2000" dirty="0" err="1"/>
              <a:t>af</a:t>
            </a:r>
            <a:r>
              <a:rPr lang="en-US" sz="2000" dirty="0"/>
              <a:t> </a:t>
            </a:r>
            <a:r>
              <a:rPr lang="en-US" sz="2000" dirty="0" err="1"/>
              <a:t>det</a:t>
            </a:r>
            <a:r>
              <a:rPr lang="en-US" sz="2000" dirty="0"/>
              <a:t> </a:t>
            </a:r>
            <a:r>
              <a:rPr lang="en-US" sz="2000" dirty="0" err="1"/>
              <a:t>reviderede</a:t>
            </a:r>
            <a:r>
              <a:rPr lang="en-US" sz="2000" dirty="0"/>
              <a:t> </a:t>
            </a:r>
            <a:r>
              <a:rPr lang="en-US" sz="2000" dirty="0" err="1"/>
              <a:t>regnskab</a:t>
            </a:r>
            <a:r>
              <a:rPr lang="en-US" sz="2000" dirty="0"/>
              <a:t> </a:t>
            </a:r>
            <a:r>
              <a:rPr lang="en-US" sz="2000" dirty="0" err="1"/>
              <a:t>til</a:t>
            </a:r>
            <a:r>
              <a:rPr lang="en-US" sz="2000" dirty="0"/>
              <a:t> </a:t>
            </a:r>
            <a:r>
              <a:rPr lang="en-US" sz="2000" dirty="0" err="1"/>
              <a:t>godkendelse</a:t>
            </a:r>
            <a:endParaRPr lang="en-US" sz="2000" dirty="0"/>
          </a:p>
          <a:p>
            <a:pPr eaLnBrk="1" hangingPunct="1">
              <a:lnSpc>
                <a:spcPct val="80000"/>
              </a:lnSpc>
            </a:pPr>
            <a:r>
              <a:rPr lang="en-US" sz="2000" dirty="0"/>
              <a:t>5)	</a:t>
            </a:r>
            <a:r>
              <a:rPr lang="en-US" sz="2000" dirty="0" err="1"/>
              <a:t>Behandling</a:t>
            </a:r>
            <a:r>
              <a:rPr lang="en-US" sz="2000" dirty="0"/>
              <a:t> </a:t>
            </a:r>
            <a:r>
              <a:rPr lang="en-US" sz="2000" dirty="0" err="1"/>
              <a:t>af</a:t>
            </a:r>
            <a:r>
              <a:rPr lang="en-US" sz="2000" dirty="0"/>
              <a:t> </a:t>
            </a:r>
            <a:r>
              <a:rPr lang="en-US" sz="2000" dirty="0" err="1"/>
              <a:t>indkomne</a:t>
            </a:r>
            <a:r>
              <a:rPr lang="en-US" sz="2000" dirty="0"/>
              <a:t> </a:t>
            </a:r>
            <a:r>
              <a:rPr lang="en-US" sz="2000" dirty="0" err="1"/>
              <a:t>forslag</a:t>
            </a:r>
            <a:r>
              <a:rPr lang="en-US" sz="2000" dirty="0"/>
              <a:t> </a:t>
            </a:r>
            <a:r>
              <a:rPr lang="en-US" sz="2000" dirty="0" err="1"/>
              <a:t>fra</a:t>
            </a:r>
            <a:r>
              <a:rPr lang="en-US" sz="2000" dirty="0"/>
              <a:t> </a:t>
            </a:r>
            <a:r>
              <a:rPr lang="en-US" sz="2000" dirty="0" err="1"/>
              <a:t>bestyrelse</a:t>
            </a:r>
            <a:r>
              <a:rPr lang="en-US" sz="2000" dirty="0"/>
              <a:t> </a:t>
            </a:r>
            <a:r>
              <a:rPr lang="en-US" sz="2000" dirty="0" err="1"/>
              <a:t>og</a:t>
            </a:r>
            <a:r>
              <a:rPr lang="en-US" sz="2000" dirty="0"/>
              <a:t> </a:t>
            </a:r>
            <a:r>
              <a:rPr lang="en-US" sz="2000" dirty="0" err="1"/>
              <a:t>medlemmer</a:t>
            </a:r>
            <a:endParaRPr lang="da-DK" sz="2000" dirty="0"/>
          </a:p>
          <a:p>
            <a:pPr eaLnBrk="1" hangingPunct="1">
              <a:lnSpc>
                <a:spcPct val="80000"/>
              </a:lnSpc>
            </a:pPr>
            <a:r>
              <a:rPr lang="da-DK" sz="2000" dirty="0"/>
              <a:t>6)	Fremlæggelse af næste års budget, herunder fastsættelse af 	klubkontingenter</a:t>
            </a:r>
            <a:endParaRPr lang="en-US" sz="2000" dirty="0"/>
          </a:p>
          <a:p>
            <a:pPr eaLnBrk="1" hangingPunct="1">
              <a:lnSpc>
                <a:spcPct val="80000"/>
              </a:lnSpc>
            </a:pPr>
            <a:r>
              <a:rPr lang="en-US" sz="2000" dirty="0"/>
              <a:t>7)	</a:t>
            </a:r>
            <a:r>
              <a:rPr lang="en-US" sz="2000" dirty="0" err="1"/>
              <a:t>Valg</a:t>
            </a:r>
            <a:r>
              <a:rPr lang="en-US" sz="2000" dirty="0"/>
              <a:t> </a:t>
            </a:r>
            <a:r>
              <a:rPr lang="en-US" sz="2000" dirty="0" err="1"/>
              <a:t>af</a:t>
            </a:r>
            <a:r>
              <a:rPr lang="en-US" sz="2000" dirty="0"/>
              <a:t> </a:t>
            </a:r>
            <a:r>
              <a:rPr lang="en-US" sz="2000" dirty="0" err="1"/>
              <a:t>bestyrelsesmedlemmer</a:t>
            </a:r>
            <a:r>
              <a:rPr lang="en-US" sz="2000" dirty="0"/>
              <a:t> </a:t>
            </a:r>
            <a:r>
              <a:rPr lang="en-US" sz="2000" dirty="0" err="1"/>
              <a:t>og</a:t>
            </a:r>
            <a:r>
              <a:rPr lang="en-US" sz="2000" dirty="0"/>
              <a:t> </a:t>
            </a:r>
            <a:r>
              <a:rPr lang="en-US" sz="2000" dirty="0" err="1"/>
              <a:t>suppleant</a:t>
            </a:r>
            <a:r>
              <a:rPr lang="en-US" sz="2000" dirty="0"/>
              <a:t> </a:t>
            </a:r>
            <a:r>
              <a:rPr lang="en-US" sz="2000" dirty="0" err="1"/>
              <a:t>i</a:t>
            </a:r>
            <a:r>
              <a:rPr lang="en-US" sz="2000" dirty="0"/>
              <a:t> </a:t>
            </a:r>
            <a:r>
              <a:rPr lang="en-US" sz="2000" dirty="0" err="1"/>
              <a:t>henhold</a:t>
            </a:r>
            <a:r>
              <a:rPr lang="en-US" sz="2000" dirty="0"/>
              <a:t> </a:t>
            </a:r>
            <a:r>
              <a:rPr lang="en-US" sz="2000" dirty="0" err="1"/>
              <a:t>til</a:t>
            </a:r>
            <a:r>
              <a:rPr lang="en-US" sz="2000" dirty="0"/>
              <a:t> § 7 	stk. 1</a:t>
            </a:r>
          </a:p>
          <a:p>
            <a:pPr eaLnBrk="1" hangingPunct="1">
              <a:lnSpc>
                <a:spcPct val="80000"/>
              </a:lnSpc>
            </a:pPr>
            <a:r>
              <a:rPr lang="en-US" sz="2000" dirty="0"/>
              <a:t>8)	</a:t>
            </a:r>
            <a:r>
              <a:rPr lang="en-US" sz="2000" dirty="0" err="1"/>
              <a:t>Valg</a:t>
            </a:r>
            <a:r>
              <a:rPr lang="en-US" sz="2000" dirty="0"/>
              <a:t> </a:t>
            </a:r>
            <a:r>
              <a:rPr lang="en-US" sz="2000" dirty="0" err="1"/>
              <a:t>af</a:t>
            </a:r>
            <a:r>
              <a:rPr lang="en-US" sz="2000" dirty="0"/>
              <a:t> </a:t>
            </a:r>
            <a:r>
              <a:rPr lang="en-US" sz="2000" dirty="0" err="1"/>
              <a:t>revisorer</a:t>
            </a:r>
            <a:r>
              <a:rPr lang="en-US" sz="2000" dirty="0"/>
              <a:t> </a:t>
            </a:r>
            <a:r>
              <a:rPr lang="en-US" sz="2000" dirty="0" err="1"/>
              <a:t>i</a:t>
            </a:r>
            <a:r>
              <a:rPr lang="en-US" sz="2000" dirty="0"/>
              <a:t> </a:t>
            </a:r>
            <a:r>
              <a:rPr lang="en-US" sz="2000" dirty="0" err="1"/>
              <a:t>henhold</a:t>
            </a:r>
            <a:r>
              <a:rPr lang="en-US" sz="2000" dirty="0"/>
              <a:t> </a:t>
            </a:r>
            <a:r>
              <a:rPr lang="en-US" sz="2000" dirty="0" err="1"/>
              <a:t>til</a:t>
            </a:r>
            <a:r>
              <a:rPr lang="en-US" sz="2000" dirty="0"/>
              <a:t> § 6 stk. 2</a:t>
            </a:r>
          </a:p>
          <a:p>
            <a:pPr eaLnBrk="1" hangingPunct="1">
              <a:lnSpc>
                <a:spcPct val="80000"/>
              </a:lnSpc>
            </a:pPr>
            <a:r>
              <a:rPr lang="en-US" sz="2000" dirty="0"/>
              <a:t>9)	</a:t>
            </a:r>
            <a:r>
              <a:rPr lang="en-US" sz="2000" dirty="0" err="1"/>
              <a:t>Eventuelt</a:t>
            </a:r>
            <a:endParaRPr lang="da-DK" sz="1200" dirty="0"/>
          </a:p>
          <a:p>
            <a:pPr eaLnBrk="1" hangingPunct="1">
              <a:lnSpc>
                <a:spcPct val="80000"/>
              </a:lnSpc>
            </a:pPr>
            <a:endParaRPr lang="da-DK" sz="2000" dirty="0"/>
          </a:p>
        </p:txBody>
      </p:sp>
      <p:pic>
        <p:nvPicPr>
          <p:cNvPr id="3076"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5" name="Billede 4"/>
          <p:cNvPicPr>
            <a:picLocks noChangeAspect="1"/>
          </p:cNvPicPr>
          <p:nvPr/>
        </p:nvPicPr>
        <p:blipFill>
          <a:blip r:embed="rId4"/>
          <a:stretch>
            <a:fillRect/>
          </a:stretch>
        </p:blipFill>
        <p:spPr>
          <a:xfrm>
            <a:off x="6802795" y="185426"/>
            <a:ext cx="1939209" cy="194499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eaLnBrk="1" hangingPunct="1"/>
            <a:r>
              <a:rPr lang="da-DK" sz="2400" b="1" dirty="0"/>
              <a:t>Kontingentfastsættelse</a:t>
            </a:r>
          </a:p>
        </p:txBody>
      </p:sp>
      <p:sp>
        <p:nvSpPr>
          <p:cNvPr id="32771" name="Rectangle 3"/>
          <p:cNvSpPr>
            <a:spLocks noGrp="1" noChangeArrowheads="1"/>
          </p:cNvSpPr>
          <p:nvPr>
            <p:ph type="body" idx="1"/>
          </p:nvPr>
        </p:nvSpPr>
        <p:spPr>
          <a:xfrm>
            <a:off x="457200" y="1600200"/>
            <a:ext cx="8464550" cy="4853136"/>
          </a:xfrm>
        </p:spPr>
        <p:txBody>
          <a:bodyPr/>
          <a:lstStyle/>
          <a:p>
            <a:pPr eaLnBrk="1" hangingPunct="1"/>
            <a:endParaRPr lang="da-DK" sz="2000" b="1" u="sng" dirty="0"/>
          </a:p>
          <a:p>
            <a:pPr eaLnBrk="1" hangingPunct="1"/>
            <a:endParaRPr lang="da-DK" sz="2000" b="1" u="sng" dirty="0"/>
          </a:p>
          <a:p>
            <a:pPr eaLnBrk="1" hangingPunct="1"/>
            <a:r>
              <a:rPr lang="da-DK" sz="2000" b="1" u="sng" dirty="0"/>
              <a:t>Ny medlemsstruktur i DASU</a:t>
            </a:r>
            <a:r>
              <a:rPr lang="da-DK" sz="2000" b="1" dirty="0"/>
              <a:t> – Det skal være enkelt!</a:t>
            </a:r>
          </a:p>
          <a:p>
            <a:pPr eaLnBrk="1" hangingPunct="1"/>
            <a:endParaRPr lang="da-DK" sz="2000" b="1" u="sng" dirty="0"/>
          </a:p>
          <a:p>
            <a:pPr eaLnBrk="1" hangingPunct="1"/>
            <a:r>
              <a:rPr lang="da-DK" sz="1600" b="1" dirty="0"/>
              <a:t>Aktive medlemmer, aktiv husstand (inkl. grundlicens): 550,- + KDAK/F (240,-) </a:t>
            </a:r>
            <a:r>
              <a:rPr lang="da-DK" sz="1600" b="1" u="sng" dirty="0"/>
              <a:t>790,-</a:t>
            </a:r>
            <a:br>
              <a:rPr lang="da-DK" sz="1600" dirty="0"/>
            </a:br>
            <a:endParaRPr lang="da-DK" sz="1600" dirty="0"/>
          </a:p>
          <a:p>
            <a:pPr eaLnBrk="1" hangingPunct="1"/>
            <a:r>
              <a:rPr lang="da-DK" sz="1600" b="1" dirty="0"/>
              <a:t>Aktive ungdomsmedlemmer (inkl. grundlicens): 275,- + KDAK/F (145,-) </a:t>
            </a:r>
            <a:r>
              <a:rPr lang="da-DK" sz="1600" b="1" u="sng" dirty="0"/>
              <a:t>420,-</a:t>
            </a:r>
            <a:br>
              <a:rPr lang="da-DK" sz="1600" b="1" dirty="0"/>
            </a:br>
            <a:endParaRPr lang="da-DK" sz="1600" b="1" dirty="0"/>
          </a:p>
          <a:p>
            <a:pPr eaLnBrk="1" hangingPunct="1"/>
            <a:r>
              <a:rPr lang="da-DK" sz="1600" b="1" dirty="0"/>
              <a:t>Alm. medlem, alm. husstand, official, basis: 100,- + KDAK/F (150,-) </a:t>
            </a:r>
            <a:r>
              <a:rPr lang="da-DK" sz="1600" b="1" u="sng" dirty="0"/>
              <a:t>250,-</a:t>
            </a:r>
            <a:br>
              <a:rPr lang="da-DK" sz="1600" b="1" dirty="0"/>
            </a:br>
            <a:br>
              <a:rPr lang="da-DK" sz="1600" b="1" dirty="0"/>
            </a:br>
            <a:br>
              <a:rPr lang="da-DK" sz="1600" b="1" dirty="0"/>
            </a:br>
            <a:br>
              <a:rPr lang="da-DK" sz="1600" b="1" dirty="0"/>
            </a:br>
            <a:endParaRPr lang="da-DK" sz="1600" b="1" dirty="0"/>
          </a:p>
        </p:txBody>
      </p:sp>
      <p:pic>
        <p:nvPicPr>
          <p:cNvPr id="32772"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5" name="Billede 4"/>
          <p:cNvPicPr>
            <a:picLocks noChangeAspect="1"/>
          </p:cNvPicPr>
          <p:nvPr/>
        </p:nvPicPr>
        <p:blipFill>
          <a:blip r:embed="rId4"/>
          <a:stretch>
            <a:fillRect/>
          </a:stretch>
        </p:blipFill>
        <p:spPr>
          <a:xfrm>
            <a:off x="6802795" y="185426"/>
            <a:ext cx="1939209" cy="1944999"/>
          </a:xfrm>
          <a:prstGeom prst="rect">
            <a:avLst/>
          </a:prstGeom>
        </p:spPr>
      </p:pic>
    </p:spTree>
    <p:extLst>
      <p:ext uri="{BB962C8B-B14F-4D97-AF65-F5344CB8AC3E}">
        <p14:creationId xmlns:p14="http://schemas.microsoft.com/office/powerpoint/2010/main" val="3863878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245624" y="1595478"/>
            <a:ext cx="8464550" cy="4853136"/>
          </a:xfrm>
        </p:spPr>
        <p:txBody>
          <a:bodyPr/>
          <a:lstStyle/>
          <a:p>
            <a:pPr eaLnBrk="1" hangingPunct="1"/>
            <a:endParaRPr lang="da-DK" sz="2000" b="1" u="sng" dirty="0"/>
          </a:p>
          <a:p>
            <a:pPr eaLnBrk="1" hangingPunct="1"/>
            <a:endParaRPr lang="da-DK" sz="2000" b="1" u="sng" dirty="0"/>
          </a:p>
        </p:txBody>
      </p:sp>
      <p:pic>
        <p:nvPicPr>
          <p:cNvPr id="32772"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5" name="Billede 4"/>
          <p:cNvPicPr>
            <a:picLocks noChangeAspect="1"/>
          </p:cNvPicPr>
          <p:nvPr/>
        </p:nvPicPr>
        <p:blipFill>
          <a:blip r:embed="rId4"/>
          <a:stretch>
            <a:fillRect/>
          </a:stretch>
        </p:blipFill>
        <p:spPr>
          <a:xfrm>
            <a:off x="6802795" y="185426"/>
            <a:ext cx="1939209" cy="1944999"/>
          </a:xfrm>
          <a:prstGeom prst="rect">
            <a:avLst/>
          </a:prstGeom>
        </p:spPr>
      </p:pic>
      <p:pic>
        <p:nvPicPr>
          <p:cNvPr id="5122" name="Picture 2" descr="https://attachment.outlook.office.net/owa/runep7@hotmail.com/service.svc/s/GetAttachmentThumbnail?id=AQMkADAwATY3ZmYAZS04Zjc1LWQ5OQA1LTAwAi0wMAoARgAAA9aDnPZ%2F1BREiIOmoDKeBucHAPp86tICACFGlu5s481X7QsAAAIBDAAAAPp86tICACFGlu5s481X7QsAAAAyDLKnAAAAARIAEAA1apxCTmsqT5Tc250OYlzT&amp;thumbnailType=2&amp;X-OWA-CANARY=3HurOZ7e5Em94k1yDAm06xDp1xh2EdQYLqE_xM8XGmiSH-wC9QklR7TAAUKPf79lsv51sS7CXhw.&amp;token=fa2889f2-797d-42c2-8df2-9c310b04c71f&amp;owa=outlook.live.com&amp;isc=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312" y="-4722"/>
            <a:ext cx="45926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838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da-DK" sz="2400" b="1" dirty="0"/>
              <a:t>Kongelig Dansk Automobil Klub Sport Fyn</a:t>
            </a:r>
            <a:br>
              <a:rPr lang="da-DK" sz="2400" b="1" dirty="0"/>
            </a:br>
            <a:endParaRPr lang="da-DK" sz="2400" b="1" dirty="0"/>
          </a:p>
        </p:txBody>
      </p:sp>
      <p:sp>
        <p:nvSpPr>
          <p:cNvPr id="12291" name="Rectangle 3"/>
          <p:cNvSpPr>
            <a:spLocks noGrp="1" noChangeArrowheads="1"/>
          </p:cNvSpPr>
          <p:nvPr>
            <p:ph type="body" idx="1"/>
          </p:nvPr>
        </p:nvSpPr>
        <p:spPr>
          <a:xfrm>
            <a:off x="281258" y="1010695"/>
            <a:ext cx="8229600" cy="5045267"/>
          </a:xfrm>
        </p:spPr>
        <p:txBody>
          <a:bodyPr/>
          <a:lstStyle/>
          <a:p>
            <a:pPr eaLnBrk="1" hangingPunct="1"/>
            <a:r>
              <a:rPr lang="da-DK" sz="2000" b="1" u="sng" dirty="0"/>
              <a:t>Aktiviteter i 2017</a:t>
            </a:r>
          </a:p>
          <a:p>
            <a:pPr eaLnBrk="1" hangingPunct="1"/>
            <a:r>
              <a:rPr lang="da-DK" sz="2000" dirty="0"/>
              <a:t>15. januar Nytårsløb </a:t>
            </a:r>
            <a:br>
              <a:rPr lang="da-DK" sz="2000" dirty="0"/>
            </a:br>
            <a:endParaRPr lang="da-DK" sz="2000" dirty="0"/>
          </a:p>
          <a:p>
            <a:pPr eaLnBrk="1" hangingPunct="1"/>
            <a:r>
              <a:rPr lang="da-DK" sz="2000" dirty="0"/>
              <a:t>21. februar Sæsonstart hos Brdr. Jensen </a:t>
            </a:r>
            <a:br>
              <a:rPr lang="da-DK" sz="2000" dirty="0"/>
            </a:br>
            <a:endParaRPr lang="da-DK" sz="2000" dirty="0"/>
          </a:p>
          <a:p>
            <a:pPr eaLnBrk="1" hangingPunct="1"/>
            <a:r>
              <a:rPr lang="da-DK" sz="2000" dirty="0"/>
              <a:t>13. maj KDAK/</a:t>
            </a:r>
            <a:r>
              <a:rPr lang="da-DK" sz="2000"/>
              <a:t>F Klubmesterskab</a:t>
            </a:r>
            <a:endParaRPr lang="da-DK" sz="2000" dirty="0"/>
          </a:p>
          <a:p>
            <a:pPr eaLnBrk="1" hangingPunct="1"/>
            <a:endParaRPr lang="da-DK" sz="2000" dirty="0"/>
          </a:p>
          <a:p>
            <a:pPr eaLnBrk="1" hangingPunct="1"/>
            <a:r>
              <a:rPr lang="da-DK" sz="2000" dirty="0"/>
              <a:t>18. maj Torsdags-Rally</a:t>
            </a:r>
          </a:p>
          <a:p>
            <a:pPr eaLnBrk="1" hangingPunct="1"/>
            <a:endParaRPr lang="da-DK" sz="2000" dirty="0"/>
          </a:p>
          <a:p>
            <a:pPr eaLnBrk="1" hangingPunct="1"/>
            <a:r>
              <a:rPr lang="da-DK" sz="2000" dirty="0"/>
              <a:t>10. juni Anderup El Rally</a:t>
            </a:r>
          </a:p>
          <a:p>
            <a:pPr eaLnBrk="1" hangingPunct="1"/>
            <a:endParaRPr lang="da-DK" sz="2000" dirty="0"/>
          </a:p>
          <a:p>
            <a:pPr eaLnBrk="1" hangingPunct="1"/>
            <a:r>
              <a:rPr lang="da-DK" sz="2000" dirty="0"/>
              <a:t>24. august Torsdags-Rally</a:t>
            </a:r>
            <a:br>
              <a:rPr lang="da-DK" sz="2000" dirty="0"/>
            </a:br>
            <a:endParaRPr lang="da-DK" sz="2000" dirty="0"/>
          </a:p>
          <a:p>
            <a:pPr eaLnBrk="1" hangingPunct="1"/>
            <a:r>
              <a:rPr lang="da-DK" sz="2000" dirty="0"/>
              <a:t>10. september JFM Klubrally</a:t>
            </a:r>
          </a:p>
          <a:p>
            <a:pPr eaLnBrk="1" hangingPunct="1"/>
            <a:endParaRPr lang="da-DK" sz="2000" dirty="0"/>
          </a:p>
          <a:p>
            <a:pPr eaLnBrk="1" hangingPunct="1"/>
            <a:r>
              <a:rPr lang="da-DK" sz="2000" dirty="0"/>
              <a:t>21. november KDAK/F Generalforsamling</a:t>
            </a:r>
            <a:endParaRPr lang="da-DK" sz="1800" dirty="0"/>
          </a:p>
          <a:p>
            <a:pPr eaLnBrk="1" hangingPunct="1">
              <a:buFontTx/>
              <a:buNone/>
            </a:pPr>
            <a:endParaRPr lang="da-DK" sz="2000" dirty="0"/>
          </a:p>
          <a:p>
            <a:pPr eaLnBrk="1" hangingPunct="1">
              <a:buNone/>
            </a:pPr>
            <a:endParaRPr lang="da-DK" sz="2000" dirty="0"/>
          </a:p>
        </p:txBody>
      </p:sp>
      <p:pic>
        <p:nvPicPr>
          <p:cNvPr id="12292"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5" name="Billede 4"/>
          <p:cNvPicPr>
            <a:picLocks noChangeAspect="1"/>
          </p:cNvPicPr>
          <p:nvPr/>
        </p:nvPicPr>
        <p:blipFill>
          <a:blip r:embed="rId4"/>
          <a:stretch>
            <a:fillRect/>
          </a:stretch>
        </p:blipFill>
        <p:spPr>
          <a:xfrm>
            <a:off x="6802795" y="185426"/>
            <a:ext cx="1939209" cy="1944999"/>
          </a:xfrm>
          <a:prstGeom prst="rect">
            <a:avLst/>
          </a:prstGeom>
        </p:spPr>
      </p:pic>
      <p:pic>
        <p:nvPicPr>
          <p:cNvPr id="3" name="Billed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0911" y="4658842"/>
            <a:ext cx="2483768" cy="1397120"/>
          </a:xfrm>
          <a:prstGeom prst="rect">
            <a:avLst/>
          </a:prstGeom>
        </p:spPr>
      </p:pic>
      <p:pic>
        <p:nvPicPr>
          <p:cNvPr id="4" name="Billed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040" y="882656"/>
            <a:ext cx="1591725" cy="1193794"/>
          </a:xfrm>
          <a:prstGeom prst="rect">
            <a:avLst/>
          </a:prstGeom>
        </p:spPr>
      </p:pic>
    </p:spTree>
    <p:extLst>
      <p:ext uri="{BB962C8B-B14F-4D97-AF65-F5344CB8AC3E}">
        <p14:creationId xmlns:p14="http://schemas.microsoft.com/office/powerpoint/2010/main" val="163277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da-DK" sz="2400" b="1" dirty="0"/>
              <a:t>Formandens beretning 2016</a:t>
            </a:r>
          </a:p>
        </p:txBody>
      </p:sp>
      <p:sp>
        <p:nvSpPr>
          <p:cNvPr id="4099" name="Rectangle 3"/>
          <p:cNvSpPr>
            <a:spLocks noGrp="1" noChangeArrowheads="1"/>
          </p:cNvSpPr>
          <p:nvPr>
            <p:ph type="body" idx="1"/>
          </p:nvPr>
        </p:nvSpPr>
        <p:spPr/>
        <p:txBody>
          <a:bodyPr/>
          <a:lstStyle/>
          <a:p>
            <a:pPr eaLnBrk="1" hangingPunct="1"/>
            <a:r>
              <a:rPr lang="da-DK" sz="2000" b="1" u="sng" dirty="0"/>
              <a:t>Medlemsstatus</a:t>
            </a:r>
          </a:p>
          <a:p>
            <a:pPr eaLnBrk="1" hangingPunct="1"/>
            <a:endParaRPr lang="da-DK" sz="2000" dirty="0"/>
          </a:p>
          <a:p>
            <a:pPr eaLnBrk="1" hangingPunct="1"/>
            <a:r>
              <a:rPr lang="da-DK" sz="2000" dirty="0"/>
              <a:t>78 medlemmer – heraf 5 prøvemedlemmer</a:t>
            </a:r>
          </a:p>
          <a:p>
            <a:pPr eaLnBrk="1" hangingPunct="1"/>
            <a:r>
              <a:rPr lang="da-DK" sz="2000" dirty="0"/>
              <a:t>29 licenser – tilbagegang på 17 stk. </a:t>
            </a:r>
          </a:p>
          <a:p>
            <a:pPr lvl="1" eaLnBrk="1" hangingPunct="1"/>
            <a:r>
              <a:rPr lang="da-DK" sz="1800" dirty="0"/>
              <a:t>26 R-licenser </a:t>
            </a:r>
          </a:p>
          <a:p>
            <a:pPr lvl="1" eaLnBrk="1" hangingPunct="1"/>
            <a:r>
              <a:rPr lang="da-DK" sz="1800" dirty="0"/>
              <a:t>2 O-licenser</a:t>
            </a:r>
          </a:p>
          <a:p>
            <a:pPr lvl="1" eaLnBrk="1" hangingPunct="1"/>
            <a:r>
              <a:rPr lang="da-DK" sz="1800" dirty="0"/>
              <a:t>1 B-licens / Offroad-licens</a:t>
            </a:r>
          </a:p>
          <a:p>
            <a:pPr marL="0" indent="0" eaLnBrk="1" hangingPunct="1">
              <a:buNone/>
            </a:pPr>
            <a:endParaRPr lang="da-DK" sz="2000" dirty="0"/>
          </a:p>
          <a:p>
            <a:pPr eaLnBrk="1" hangingPunct="1"/>
            <a:r>
              <a:rPr lang="da-DK" sz="2000" dirty="0"/>
              <a:t>Medlemstallet er stabilt – til gengæld har vi en kraftig tilbagegang på antallet af aktive ( 43 R-licenser i 2015). Bestyrelsen opfordrer medlemmer, som indmeldes som aktivt medlem, at de husker at indløse grundlicensen / R3.</a:t>
            </a:r>
          </a:p>
          <a:p>
            <a:pPr eaLnBrk="1" hangingPunct="1"/>
            <a:endParaRPr lang="da-DK" sz="2000" dirty="0"/>
          </a:p>
        </p:txBody>
      </p:sp>
      <p:pic>
        <p:nvPicPr>
          <p:cNvPr id="4100"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5" name="Billede 4"/>
          <p:cNvPicPr>
            <a:picLocks noChangeAspect="1"/>
          </p:cNvPicPr>
          <p:nvPr/>
        </p:nvPicPr>
        <p:blipFill>
          <a:blip r:embed="rId4"/>
          <a:stretch>
            <a:fillRect/>
          </a:stretch>
        </p:blipFill>
        <p:spPr>
          <a:xfrm>
            <a:off x="6802795" y="185426"/>
            <a:ext cx="1939209" cy="19449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da-DK" sz="2400" b="1" dirty="0"/>
              <a:t>Formandens beretning 2016</a:t>
            </a:r>
          </a:p>
        </p:txBody>
      </p:sp>
      <p:sp>
        <p:nvSpPr>
          <p:cNvPr id="5123" name="Rectangle 3"/>
          <p:cNvSpPr>
            <a:spLocks noGrp="1" noChangeArrowheads="1"/>
          </p:cNvSpPr>
          <p:nvPr>
            <p:ph type="body" idx="1"/>
          </p:nvPr>
        </p:nvSpPr>
        <p:spPr/>
        <p:txBody>
          <a:bodyPr/>
          <a:lstStyle/>
          <a:p>
            <a:pPr eaLnBrk="1" hangingPunct="1"/>
            <a:r>
              <a:rPr lang="da-DK" sz="2000" b="1" u="sng" dirty="0"/>
              <a:t>Økonomisk status</a:t>
            </a:r>
          </a:p>
          <a:p>
            <a:pPr eaLnBrk="1" hangingPunct="1"/>
            <a:endParaRPr lang="da-DK" sz="2000" dirty="0"/>
          </a:p>
          <a:p>
            <a:pPr eaLnBrk="1" hangingPunct="1"/>
            <a:r>
              <a:rPr lang="da-DK" sz="2000" dirty="0"/>
              <a:t>Et overskud i klubdriften </a:t>
            </a:r>
          </a:p>
          <a:p>
            <a:pPr eaLnBrk="1" hangingPunct="1"/>
            <a:r>
              <a:rPr lang="da-DK" sz="2000" dirty="0"/>
              <a:t>En sund økonomi – vi har penge på kistebunden</a:t>
            </a:r>
          </a:p>
          <a:p>
            <a:pPr eaLnBrk="1" hangingPunct="1"/>
            <a:r>
              <a:rPr lang="da-DK" sz="2000" dirty="0"/>
              <a:t>Materialet er opdateret </a:t>
            </a:r>
            <a:endParaRPr lang="da-DK" sz="1600" dirty="0"/>
          </a:p>
          <a:p>
            <a:pPr marL="0" indent="0" eaLnBrk="1" hangingPunct="1">
              <a:buNone/>
            </a:pPr>
            <a:endParaRPr lang="da-DK" sz="2000" dirty="0"/>
          </a:p>
          <a:p>
            <a:pPr eaLnBrk="1" hangingPunct="1"/>
            <a:endParaRPr lang="da-DK" sz="2000" dirty="0"/>
          </a:p>
          <a:p>
            <a:pPr eaLnBrk="1" hangingPunct="1"/>
            <a:r>
              <a:rPr lang="da-DK" sz="2000" dirty="0"/>
              <a:t>KDAK Sport Fyn er stadig en velfunderet klub</a:t>
            </a:r>
          </a:p>
        </p:txBody>
      </p:sp>
      <p:pic>
        <p:nvPicPr>
          <p:cNvPr id="5124"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2" name="Billede 1"/>
          <p:cNvPicPr>
            <a:picLocks noChangeAspect="1"/>
          </p:cNvPicPr>
          <p:nvPr/>
        </p:nvPicPr>
        <p:blipFill rotWithShape="1">
          <a:blip r:embed="rId4" cstate="print">
            <a:extLst>
              <a:ext uri="{28A0092B-C50C-407E-A947-70E740481C1C}">
                <a14:useLocalDpi xmlns:a14="http://schemas.microsoft.com/office/drawing/2010/main" val="0"/>
              </a:ext>
            </a:extLst>
          </a:blip>
          <a:srcRect l="22762" t="51975" r="51225" b="19150"/>
          <a:stretch/>
        </p:blipFill>
        <p:spPr>
          <a:xfrm>
            <a:off x="6444208" y="3140968"/>
            <a:ext cx="1872208" cy="1170131"/>
          </a:xfrm>
          <a:prstGeom prst="rect">
            <a:avLst/>
          </a:prstGeom>
        </p:spPr>
      </p:pic>
      <p:pic>
        <p:nvPicPr>
          <p:cNvPr id="6" name="Billede 5"/>
          <p:cNvPicPr>
            <a:picLocks noChangeAspect="1"/>
          </p:cNvPicPr>
          <p:nvPr/>
        </p:nvPicPr>
        <p:blipFill>
          <a:blip r:embed="rId5"/>
          <a:stretch>
            <a:fillRect/>
          </a:stretch>
        </p:blipFill>
        <p:spPr>
          <a:xfrm>
            <a:off x="6802795" y="185426"/>
            <a:ext cx="1939209" cy="19449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6" name="Billede 5"/>
          <p:cNvPicPr>
            <a:picLocks noChangeAspect="1"/>
          </p:cNvPicPr>
          <p:nvPr/>
        </p:nvPicPr>
        <p:blipFill>
          <a:blip r:embed="rId4"/>
          <a:stretch>
            <a:fillRect/>
          </a:stretch>
        </p:blipFill>
        <p:spPr>
          <a:xfrm>
            <a:off x="6802795" y="185426"/>
            <a:ext cx="1939209" cy="1944999"/>
          </a:xfrm>
          <a:prstGeom prst="rect">
            <a:avLst/>
          </a:prstGeom>
        </p:spPr>
      </p:pic>
      <p:pic>
        <p:nvPicPr>
          <p:cNvPr id="1028" name="Picture 4" descr="http://www.anderupelrally.dk/billeder/front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20888"/>
            <a:ext cx="9144000" cy="32369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title"/>
          </p:nvPr>
        </p:nvSpPr>
        <p:spPr>
          <a:xfrm>
            <a:off x="457200" y="274638"/>
            <a:ext cx="8229600" cy="1143000"/>
          </a:xfrm>
        </p:spPr>
        <p:txBody>
          <a:bodyPr/>
          <a:lstStyle/>
          <a:p>
            <a:pPr algn="l" eaLnBrk="1" hangingPunct="1"/>
            <a:r>
              <a:rPr lang="da-DK" sz="2400" b="1" dirty="0"/>
              <a:t>Formandens beretning 2016</a:t>
            </a:r>
          </a:p>
        </p:txBody>
      </p:sp>
      <p:sp>
        <p:nvSpPr>
          <p:cNvPr id="3" name="Rektangel 2"/>
          <p:cNvSpPr/>
          <p:nvPr/>
        </p:nvSpPr>
        <p:spPr>
          <a:xfrm>
            <a:off x="2985668" y="3244334"/>
            <a:ext cx="3172663" cy="369332"/>
          </a:xfrm>
          <a:prstGeom prst="rect">
            <a:avLst/>
          </a:prstGeom>
        </p:spPr>
        <p:txBody>
          <a:bodyPr wrap="none">
            <a:spAutoFit/>
          </a:bodyPr>
          <a:lstStyle/>
          <a:p>
            <a:pPr eaLnBrk="1" hangingPunct="1"/>
            <a:r>
              <a:rPr lang="da-DK" b="1" u="sng" dirty="0"/>
              <a:t>Sportslige aktiviteter i 2016</a:t>
            </a:r>
          </a:p>
        </p:txBody>
      </p:sp>
      <p:sp>
        <p:nvSpPr>
          <p:cNvPr id="4" name="Rektangel 3"/>
          <p:cNvSpPr/>
          <p:nvPr/>
        </p:nvSpPr>
        <p:spPr>
          <a:xfrm>
            <a:off x="179512" y="1743362"/>
            <a:ext cx="3172663" cy="369332"/>
          </a:xfrm>
          <a:prstGeom prst="rect">
            <a:avLst/>
          </a:prstGeom>
        </p:spPr>
        <p:txBody>
          <a:bodyPr wrap="none">
            <a:spAutoFit/>
          </a:bodyPr>
          <a:lstStyle/>
          <a:p>
            <a:pPr eaLnBrk="1" hangingPunct="1"/>
            <a:r>
              <a:rPr lang="da-DK" b="1" u="sng" dirty="0"/>
              <a:t>Sportslige aktiviteter i 2016</a:t>
            </a:r>
          </a:p>
        </p:txBody>
      </p:sp>
    </p:spTree>
    <p:extLst>
      <p:ext uri="{BB962C8B-B14F-4D97-AF65-F5344CB8AC3E}">
        <p14:creationId xmlns:p14="http://schemas.microsoft.com/office/powerpoint/2010/main" val="146111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eaLnBrk="1" hangingPunct="1"/>
            <a:r>
              <a:rPr lang="da-DK" sz="2400" b="1" dirty="0"/>
              <a:t>Formandens beretning 2016</a:t>
            </a:r>
          </a:p>
        </p:txBody>
      </p:sp>
      <p:sp>
        <p:nvSpPr>
          <p:cNvPr id="6147" name="Rectangle 3"/>
          <p:cNvSpPr>
            <a:spLocks noGrp="1" noChangeArrowheads="1"/>
          </p:cNvSpPr>
          <p:nvPr>
            <p:ph type="body" idx="1"/>
          </p:nvPr>
        </p:nvSpPr>
        <p:spPr>
          <a:xfrm>
            <a:off x="357188" y="1500188"/>
            <a:ext cx="8229600" cy="4525962"/>
          </a:xfrm>
        </p:spPr>
        <p:txBody>
          <a:bodyPr/>
          <a:lstStyle/>
          <a:p>
            <a:pPr eaLnBrk="1" hangingPunct="1"/>
            <a:r>
              <a:rPr lang="da-DK" sz="2000" b="1" u="sng" dirty="0"/>
              <a:t>Sportslige aktiviteter i 2016</a:t>
            </a:r>
          </a:p>
          <a:p>
            <a:pPr eaLnBrk="1" hangingPunct="1">
              <a:buNone/>
            </a:pPr>
            <a:endParaRPr lang="da-DK" sz="2000" dirty="0"/>
          </a:p>
          <a:p>
            <a:pPr eaLnBrk="1" hangingPunct="1"/>
            <a:r>
              <a:rPr lang="da-DK" sz="2000" dirty="0"/>
              <a:t>17. januar Nytårsløb</a:t>
            </a:r>
          </a:p>
          <a:p>
            <a:pPr eaLnBrk="1" hangingPunct="1"/>
            <a:r>
              <a:rPr lang="da-DK" sz="2000" dirty="0"/>
              <a:t>21. februar R1 / C1 kursus i Nr. Lyndelse</a:t>
            </a:r>
          </a:p>
          <a:p>
            <a:pPr eaLnBrk="1" hangingPunct="1"/>
            <a:r>
              <a:rPr lang="da-DK" sz="2000" dirty="0"/>
              <a:t>16. april KR-kursus Peugeot Ullerslev</a:t>
            </a:r>
          </a:p>
          <a:p>
            <a:pPr eaLnBrk="1" hangingPunct="1"/>
            <a:r>
              <a:rPr lang="da-DK" sz="2000" dirty="0"/>
              <a:t>21. maj Anderup El Rally</a:t>
            </a:r>
          </a:p>
          <a:p>
            <a:pPr eaLnBrk="1" hangingPunct="1"/>
            <a:r>
              <a:rPr lang="da-DK" sz="2000" dirty="0"/>
              <a:t>5. juni KDAK/F Klubmesterskab – Aflyst</a:t>
            </a:r>
          </a:p>
          <a:p>
            <a:pPr eaLnBrk="1" hangingPunct="1"/>
            <a:r>
              <a:rPr lang="da-DK" sz="2000" dirty="0"/>
              <a:t>1. september Metal Rally</a:t>
            </a:r>
          </a:p>
          <a:p>
            <a:pPr eaLnBrk="1" hangingPunct="1"/>
            <a:r>
              <a:rPr lang="da-DK" sz="2000" dirty="0"/>
              <a:t>17. september JFM Rally Faaborg - Aflyst</a:t>
            </a:r>
            <a:endParaRPr lang="da-DK" sz="1600" dirty="0"/>
          </a:p>
          <a:p>
            <a:pPr eaLnBrk="1" hangingPunct="1"/>
            <a:endParaRPr lang="da-DK" sz="2000" dirty="0"/>
          </a:p>
        </p:txBody>
      </p:sp>
      <p:pic>
        <p:nvPicPr>
          <p:cNvPr id="6148"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5" name="Billede 4"/>
          <p:cNvPicPr>
            <a:picLocks noChangeAspect="1"/>
          </p:cNvPicPr>
          <p:nvPr/>
        </p:nvPicPr>
        <p:blipFill>
          <a:blip r:embed="rId4"/>
          <a:stretch>
            <a:fillRect/>
          </a:stretch>
        </p:blipFill>
        <p:spPr>
          <a:xfrm>
            <a:off x="6802795" y="185426"/>
            <a:ext cx="1939209" cy="19449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90232"/>
            <a:ext cx="8229600" cy="1143000"/>
          </a:xfrm>
        </p:spPr>
        <p:txBody>
          <a:bodyPr/>
          <a:lstStyle/>
          <a:p>
            <a:pPr algn="l" eaLnBrk="1" hangingPunct="1"/>
            <a:r>
              <a:rPr lang="da-DK" sz="2400" b="1" dirty="0"/>
              <a:t>Formandens beretning 2016</a:t>
            </a:r>
          </a:p>
        </p:txBody>
      </p:sp>
      <p:sp>
        <p:nvSpPr>
          <p:cNvPr id="6147" name="Rectangle 3"/>
          <p:cNvSpPr>
            <a:spLocks noGrp="1" noChangeArrowheads="1"/>
          </p:cNvSpPr>
          <p:nvPr>
            <p:ph type="body" idx="1"/>
          </p:nvPr>
        </p:nvSpPr>
        <p:spPr>
          <a:xfrm>
            <a:off x="1102014" y="2147422"/>
            <a:ext cx="7484774" cy="3878727"/>
          </a:xfrm>
        </p:spPr>
        <p:txBody>
          <a:bodyPr/>
          <a:lstStyle/>
          <a:p>
            <a:pPr eaLnBrk="1" hangingPunct="1"/>
            <a:endParaRPr lang="da-DK" sz="2000" dirty="0"/>
          </a:p>
        </p:txBody>
      </p:sp>
      <p:pic>
        <p:nvPicPr>
          <p:cNvPr id="6148"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5" name="Billede 4"/>
          <p:cNvPicPr>
            <a:picLocks noChangeAspect="1"/>
          </p:cNvPicPr>
          <p:nvPr/>
        </p:nvPicPr>
        <p:blipFill>
          <a:blip r:embed="rId4"/>
          <a:stretch>
            <a:fillRect/>
          </a:stretch>
        </p:blipFill>
        <p:spPr>
          <a:xfrm>
            <a:off x="6802795" y="185426"/>
            <a:ext cx="1939209" cy="1944999"/>
          </a:xfrm>
          <a:prstGeom prst="rect">
            <a:avLst/>
          </a:prstGeom>
        </p:spPr>
      </p:pic>
      <p:pic>
        <p:nvPicPr>
          <p:cNvPr id="3074" name="Picture 2" descr="https://scontent.xx.fbcdn.net/v/t1.0-9/13015481_10207042521196357_3105099523810043181_n.jpg?oh=70551e5b6b1811a4c226b23cfd6ee003&amp;oe=58D4F9B4"/>
          <p:cNvPicPr>
            <a:picLocks noChangeAspect="1" noChangeArrowheads="1"/>
          </p:cNvPicPr>
          <p:nvPr/>
        </p:nvPicPr>
        <p:blipFill rotWithShape="1">
          <a:blip r:embed="rId5">
            <a:extLst>
              <a:ext uri="{28A0092B-C50C-407E-A947-70E740481C1C}">
                <a14:useLocalDpi xmlns:a14="http://schemas.microsoft.com/office/drawing/2010/main" val="0"/>
              </a:ext>
            </a:extLst>
          </a:blip>
          <a:srcRect l="6927" t="20781" r="5498" b="6488"/>
          <a:stretch/>
        </p:blipFill>
        <p:spPr bwMode="auto">
          <a:xfrm>
            <a:off x="1046233" y="2126421"/>
            <a:ext cx="7596336" cy="4731579"/>
          </a:xfrm>
          <a:prstGeom prst="rect">
            <a:avLst/>
          </a:prstGeom>
          <a:noFill/>
          <a:extLst>
            <a:ext uri="{909E8E84-426E-40DD-AFC4-6F175D3DCCD1}">
              <a14:hiddenFill xmlns:a14="http://schemas.microsoft.com/office/drawing/2010/main">
                <a:solidFill>
                  <a:srgbClr val="FFFFFF"/>
                </a:solidFill>
              </a14:hiddenFill>
            </a:ext>
          </a:extLst>
        </p:spPr>
      </p:pic>
      <p:sp>
        <p:nvSpPr>
          <p:cNvPr id="2" name="Taleboble: oval 1"/>
          <p:cNvSpPr/>
          <p:nvPr/>
        </p:nvSpPr>
        <p:spPr>
          <a:xfrm>
            <a:off x="3634443" y="2729395"/>
            <a:ext cx="3168352" cy="135739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Jeg siger dig, Niels Erik, sådan en Peugeot Partner – det er kram!</a:t>
            </a:r>
          </a:p>
        </p:txBody>
      </p:sp>
      <p:sp>
        <p:nvSpPr>
          <p:cNvPr id="3" name="Tankeboble: sky 2"/>
          <p:cNvSpPr/>
          <p:nvPr/>
        </p:nvSpPr>
        <p:spPr>
          <a:xfrm rot="19513043">
            <a:off x="1913266" y="1927346"/>
            <a:ext cx="1807841" cy="184801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Jeg drømmer stadig om en Volvo PV 544</a:t>
            </a:r>
          </a:p>
        </p:txBody>
      </p:sp>
      <p:sp>
        <p:nvSpPr>
          <p:cNvPr id="4" name="Rektangel 3"/>
          <p:cNvSpPr/>
          <p:nvPr/>
        </p:nvSpPr>
        <p:spPr>
          <a:xfrm>
            <a:off x="457200" y="1255700"/>
            <a:ext cx="3275256" cy="369332"/>
          </a:xfrm>
          <a:prstGeom prst="rect">
            <a:avLst/>
          </a:prstGeom>
        </p:spPr>
        <p:txBody>
          <a:bodyPr wrap="none">
            <a:spAutoFit/>
          </a:bodyPr>
          <a:lstStyle/>
          <a:p>
            <a:pPr eaLnBrk="1" hangingPunct="1"/>
            <a:r>
              <a:rPr lang="da-DK" b="1" u="sng" dirty="0"/>
              <a:t>Gamle mænd og gamle biler</a:t>
            </a:r>
          </a:p>
        </p:txBody>
      </p:sp>
    </p:spTree>
    <p:extLst>
      <p:ext uri="{BB962C8B-B14F-4D97-AF65-F5344CB8AC3E}">
        <p14:creationId xmlns:p14="http://schemas.microsoft.com/office/powerpoint/2010/main" val="607342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32435"/>
            <a:ext cx="8229600" cy="1143000"/>
          </a:xfrm>
        </p:spPr>
        <p:txBody>
          <a:bodyPr/>
          <a:lstStyle/>
          <a:p>
            <a:pPr algn="l" eaLnBrk="1" hangingPunct="1"/>
            <a:r>
              <a:rPr lang="da-DK" sz="2400" b="1" dirty="0"/>
              <a:t>Formandens beretning 2016</a:t>
            </a:r>
          </a:p>
        </p:txBody>
      </p:sp>
      <p:pic>
        <p:nvPicPr>
          <p:cNvPr id="6148"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5" name="Billede 4"/>
          <p:cNvPicPr>
            <a:picLocks noChangeAspect="1"/>
          </p:cNvPicPr>
          <p:nvPr/>
        </p:nvPicPr>
        <p:blipFill>
          <a:blip r:embed="rId4"/>
          <a:stretch>
            <a:fillRect/>
          </a:stretch>
        </p:blipFill>
        <p:spPr>
          <a:xfrm>
            <a:off x="6802795" y="185426"/>
            <a:ext cx="1939209" cy="1944999"/>
          </a:xfrm>
          <a:prstGeom prst="rect">
            <a:avLst/>
          </a:prstGeom>
        </p:spPr>
      </p:pic>
      <p:pic>
        <p:nvPicPr>
          <p:cNvPr id="2050" name="Picture 2" descr="https://scontent.xx.fbcdn.net/v/t1.0-9/12509185_10207104830836794_2382281190702532373_n.jpg?oh=8741e51ac28a941d6f7b319da8594697&amp;oe=58C29E3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901"/>
          <a:stretch/>
        </p:blipFill>
        <p:spPr bwMode="auto">
          <a:xfrm>
            <a:off x="1" y="1157925"/>
            <a:ext cx="1835696" cy="16031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xx.fbcdn.net/v/t1.0-9/12573089_10207104832636839_2243386921405535774_n.jpg?oh=0fb0d96b4f82d7e2d837f42555761f72&amp;oe=58BED4F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488" t="20377" r="28738" b="13267"/>
          <a:stretch/>
        </p:blipFill>
        <p:spPr bwMode="auto">
          <a:xfrm>
            <a:off x="1835697" y="1142874"/>
            <a:ext cx="982480" cy="16182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content.xx.fbcdn.net/v/t1.0-9/12987098_10207042521316360_5963580685615654534_n.jpg?oh=d6d94c882143b74a907300bcb05a48dc&amp;oe=58C047BD"/>
          <p:cNvPicPr>
            <a:picLocks noChangeAspect="1" noChangeArrowheads="1"/>
          </p:cNvPicPr>
          <p:nvPr/>
        </p:nvPicPr>
        <p:blipFill rotWithShape="1">
          <a:blip r:embed="rId7">
            <a:extLst>
              <a:ext uri="{28A0092B-C50C-407E-A947-70E740481C1C}">
                <a14:useLocalDpi xmlns:a14="http://schemas.microsoft.com/office/drawing/2010/main" val="0"/>
              </a:ext>
            </a:extLst>
          </a:blip>
          <a:srcRect l="12575" t="24426" r="29707" b="9559"/>
          <a:stretch/>
        </p:blipFill>
        <p:spPr bwMode="auto">
          <a:xfrm>
            <a:off x="-479" y="2786214"/>
            <a:ext cx="2818656" cy="24178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content.xx.fbcdn.net/v/t1.0-9/12805870_10207042521956376_4653809972629509074_n.jpg?oh=a2b49032821ae841b6b2564b25e56372&amp;oe=58D14A90"/>
          <p:cNvPicPr>
            <a:picLocks noChangeAspect="1" noChangeArrowheads="1"/>
          </p:cNvPicPr>
          <p:nvPr/>
        </p:nvPicPr>
        <p:blipFill rotWithShape="1">
          <a:blip r:embed="rId8">
            <a:extLst>
              <a:ext uri="{28A0092B-C50C-407E-A947-70E740481C1C}">
                <a14:useLocalDpi xmlns:a14="http://schemas.microsoft.com/office/drawing/2010/main" val="0"/>
              </a:ext>
            </a:extLst>
          </a:blip>
          <a:srcRect l="5000" t="16665" r="10529" b="24116"/>
          <a:stretch/>
        </p:blipFill>
        <p:spPr bwMode="auto">
          <a:xfrm>
            <a:off x="-479" y="4946034"/>
            <a:ext cx="3636375" cy="19119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content.xx.fbcdn.net/v/t1.0-9/12985475_10207042732641643_2790705514629236277_n.jpg?oh=27d98b91cb91d648a9bf882953c79a22&amp;oe=588B3870"/>
          <p:cNvPicPr>
            <a:picLocks noChangeAspect="1" noChangeArrowheads="1"/>
          </p:cNvPicPr>
          <p:nvPr/>
        </p:nvPicPr>
        <p:blipFill rotWithShape="1">
          <a:blip r:embed="rId9">
            <a:extLst>
              <a:ext uri="{28A0092B-C50C-407E-A947-70E740481C1C}">
                <a14:useLocalDpi xmlns:a14="http://schemas.microsoft.com/office/drawing/2010/main" val="0"/>
              </a:ext>
            </a:extLst>
          </a:blip>
          <a:srcRect l="23507" t="19646" r="17106" b="29215"/>
          <a:stretch/>
        </p:blipFill>
        <p:spPr bwMode="auto">
          <a:xfrm>
            <a:off x="2789330" y="2731973"/>
            <a:ext cx="3456384"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scontent.xx.fbcdn.net/v/t1.0-9/943783_10207042733241658_628548796558686959_n.jpg?oh=811d2180c004d831bb66b65de102a314&amp;oe=58CD5EDF"/>
          <p:cNvPicPr>
            <a:picLocks noChangeAspect="1" noChangeArrowheads="1"/>
          </p:cNvPicPr>
          <p:nvPr/>
        </p:nvPicPr>
        <p:blipFill rotWithShape="1">
          <a:blip r:embed="rId10">
            <a:extLst>
              <a:ext uri="{28A0092B-C50C-407E-A947-70E740481C1C}">
                <a14:useLocalDpi xmlns:a14="http://schemas.microsoft.com/office/drawing/2010/main" val="0"/>
              </a:ext>
            </a:extLst>
          </a:blip>
          <a:srcRect l="24089" t="23626" r="27720" b="43617"/>
          <a:stretch/>
        </p:blipFill>
        <p:spPr bwMode="auto">
          <a:xfrm>
            <a:off x="3635896" y="4985792"/>
            <a:ext cx="3672407"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scontent.xx.fbcdn.net/v/t1.0-9/14641956_10209417596790187_4175862564942654711_n.jpg?oh=7c6ac811929106c384d51573759002dc&amp;oe=588B0DAE"/>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1296" b="18622"/>
          <a:stretch/>
        </p:blipFill>
        <p:spPr bwMode="auto">
          <a:xfrm>
            <a:off x="2818177" y="1142875"/>
            <a:ext cx="2257879" cy="155352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scontent.xx.fbcdn.net/v/t1.0-9/14595571_10210403266429105_3649091810385709737_n.jpg?oh=5d5cc834a3524c61ae91921a156adadc&amp;oe=58BBBDB1"/>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688" r="20075" b="13250"/>
          <a:stretch/>
        </p:blipFill>
        <p:spPr bwMode="auto">
          <a:xfrm>
            <a:off x="6277313" y="2924944"/>
            <a:ext cx="2869561" cy="203941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scontent.xx.fbcdn.net/v/t1.0-9/14502809_10210403259108922_2580716980324088705_n.jpg?oh=39f22a7972ce85f0db0513b07217b3a4&amp;oe=58BCDF2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39264" y="1800213"/>
            <a:ext cx="2038543" cy="122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05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da-DK" sz="2400" b="1" dirty="0"/>
              <a:t>Formandens beretning 2016</a:t>
            </a:r>
          </a:p>
        </p:txBody>
      </p:sp>
      <p:sp>
        <p:nvSpPr>
          <p:cNvPr id="12291" name="Rectangle 3"/>
          <p:cNvSpPr>
            <a:spLocks noGrp="1" noChangeArrowheads="1"/>
          </p:cNvSpPr>
          <p:nvPr>
            <p:ph type="body" idx="1"/>
          </p:nvPr>
        </p:nvSpPr>
        <p:spPr>
          <a:xfrm>
            <a:off x="395288" y="1412875"/>
            <a:ext cx="8229600" cy="4752975"/>
          </a:xfrm>
        </p:spPr>
        <p:txBody>
          <a:bodyPr/>
          <a:lstStyle/>
          <a:p>
            <a:pPr eaLnBrk="1" hangingPunct="1"/>
            <a:r>
              <a:rPr lang="da-DK" sz="2000" b="1" u="sng" dirty="0"/>
              <a:t>Sociale aktiviteter i 2016</a:t>
            </a:r>
          </a:p>
          <a:p>
            <a:pPr marL="0" indent="0" eaLnBrk="1" hangingPunct="1">
              <a:buNone/>
            </a:pPr>
            <a:endParaRPr lang="da-DK" sz="2000" dirty="0"/>
          </a:p>
          <a:p>
            <a:pPr eaLnBrk="1" hangingPunct="1"/>
            <a:r>
              <a:rPr lang="da-DK" sz="2000" dirty="0"/>
              <a:t>17. januar Nytårsløb</a:t>
            </a:r>
            <a:br>
              <a:rPr lang="da-DK" sz="2000" dirty="0"/>
            </a:br>
            <a:endParaRPr lang="da-DK" sz="2000" dirty="0"/>
          </a:p>
          <a:p>
            <a:pPr eaLnBrk="1" hangingPunct="1"/>
            <a:r>
              <a:rPr lang="da-DK" sz="2000" dirty="0"/>
              <a:t>15. marts Sæsonstart hos Strib Automobil Museum</a:t>
            </a:r>
            <a:br>
              <a:rPr lang="da-DK" sz="2000" dirty="0"/>
            </a:br>
            <a:endParaRPr lang="da-DK" sz="2000" dirty="0"/>
          </a:p>
          <a:p>
            <a:pPr eaLnBrk="1" hangingPunct="1"/>
            <a:r>
              <a:rPr lang="da-DK" sz="2000" dirty="0"/>
              <a:t>5. juni KDAK/F Klubmesterskab - Aflyst</a:t>
            </a:r>
          </a:p>
          <a:p>
            <a:pPr eaLnBrk="1" hangingPunct="1"/>
            <a:endParaRPr lang="da-DK" sz="2000" dirty="0"/>
          </a:p>
          <a:p>
            <a:pPr eaLnBrk="1" hangingPunct="1"/>
            <a:r>
              <a:rPr lang="da-DK" sz="2000" dirty="0"/>
              <a:t>22. november KDAK/F Generalforsamling</a:t>
            </a:r>
          </a:p>
          <a:p>
            <a:pPr eaLnBrk="1" hangingPunct="1">
              <a:buFontTx/>
              <a:buNone/>
            </a:pPr>
            <a:endParaRPr lang="da-DK" sz="1800" dirty="0"/>
          </a:p>
          <a:p>
            <a:pPr lvl="1" eaLnBrk="1" hangingPunct="1"/>
            <a:r>
              <a:rPr lang="da-DK" sz="1800" dirty="0"/>
              <a:t>vi vil gerne have flere – kom med idéerne – vi har pengene!</a:t>
            </a:r>
          </a:p>
          <a:p>
            <a:pPr eaLnBrk="1" hangingPunct="1">
              <a:buFontTx/>
              <a:buNone/>
            </a:pPr>
            <a:endParaRPr lang="da-DK" sz="2000" dirty="0"/>
          </a:p>
          <a:p>
            <a:pPr eaLnBrk="1" hangingPunct="1">
              <a:buNone/>
            </a:pPr>
            <a:endParaRPr lang="da-DK" sz="2000" dirty="0"/>
          </a:p>
        </p:txBody>
      </p:sp>
      <p:pic>
        <p:nvPicPr>
          <p:cNvPr id="12292" name="Picture 4" descr="LOGO3A"/>
          <p:cNvPicPr>
            <a:picLocks noChangeAspect="1" noChangeArrowheads="1"/>
          </p:cNvPicPr>
          <p:nvPr/>
        </p:nvPicPr>
        <p:blipFill>
          <a:blip r:embed="rId3" cstate="print"/>
          <a:srcRect/>
          <a:stretch>
            <a:fillRect/>
          </a:stretch>
        </p:blipFill>
        <p:spPr bwMode="auto">
          <a:xfrm>
            <a:off x="6948488" y="260350"/>
            <a:ext cx="1973262" cy="1816100"/>
          </a:xfrm>
          <a:prstGeom prst="rect">
            <a:avLst/>
          </a:prstGeom>
          <a:noFill/>
          <a:ln w="9525">
            <a:noFill/>
            <a:miter lim="800000"/>
            <a:headEnd/>
            <a:tailEnd/>
          </a:ln>
        </p:spPr>
      </p:pic>
      <p:pic>
        <p:nvPicPr>
          <p:cNvPr id="5" name="Billede 4"/>
          <p:cNvPicPr>
            <a:picLocks noChangeAspect="1"/>
          </p:cNvPicPr>
          <p:nvPr/>
        </p:nvPicPr>
        <p:blipFill>
          <a:blip r:embed="rId4"/>
          <a:stretch>
            <a:fillRect/>
          </a:stretch>
        </p:blipFill>
        <p:spPr>
          <a:xfrm>
            <a:off x="6802795" y="185426"/>
            <a:ext cx="1939209" cy="1944999"/>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4469</TotalTime>
  <Words>823</Words>
  <Application>Microsoft Office PowerPoint</Application>
  <PresentationFormat>Skærmshow (4:3)</PresentationFormat>
  <Paragraphs>170</Paragraphs>
  <Slides>22</Slides>
  <Notes>21</Notes>
  <HiddenSlides>0</HiddenSlides>
  <MMClips>0</MMClips>
  <ScaleCrop>false</ScaleCrop>
  <HeadingPairs>
    <vt:vector size="6" baseType="variant">
      <vt:variant>
        <vt:lpstr>Benyttede skrifttyper</vt:lpstr>
      </vt:variant>
      <vt:variant>
        <vt:i4>1</vt:i4>
      </vt:variant>
      <vt:variant>
        <vt:lpstr>Tema</vt:lpstr>
      </vt:variant>
      <vt:variant>
        <vt:i4>1</vt:i4>
      </vt:variant>
      <vt:variant>
        <vt:lpstr>Slidetitler</vt:lpstr>
      </vt:variant>
      <vt:variant>
        <vt:i4>22</vt:i4>
      </vt:variant>
    </vt:vector>
  </HeadingPairs>
  <TitlesOfParts>
    <vt:vector size="24" baseType="lpstr">
      <vt:lpstr>Arial</vt:lpstr>
      <vt:lpstr>Default Design</vt:lpstr>
      <vt:lpstr>KDAK Sport Fyn </vt:lpstr>
      <vt:lpstr>Dagsorden</vt:lpstr>
      <vt:lpstr>Formandens beretning 2016</vt:lpstr>
      <vt:lpstr>Formandens beretning 2016</vt:lpstr>
      <vt:lpstr>Formandens beretning 2016</vt:lpstr>
      <vt:lpstr>Formandens beretning 2016</vt:lpstr>
      <vt:lpstr>Formandens beretning 2016</vt:lpstr>
      <vt:lpstr>Formandens beretning 2016</vt:lpstr>
      <vt:lpstr>Formandens beretning 2016</vt:lpstr>
      <vt:lpstr>Formandens beretning 2016</vt:lpstr>
      <vt:lpstr>Formandens beretning 2016</vt:lpstr>
      <vt:lpstr>Formandens beretning 2016</vt:lpstr>
      <vt:lpstr>Formandens beretning 2016</vt:lpstr>
      <vt:lpstr>Formandens beretning 2016</vt:lpstr>
      <vt:lpstr>Formandens beretning 2016</vt:lpstr>
      <vt:lpstr>Formandens beretning 2016</vt:lpstr>
      <vt:lpstr>Formandens beretning 2016</vt:lpstr>
      <vt:lpstr>Formandens beretning 2016</vt:lpstr>
      <vt:lpstr>Formandens beretning 2016</vt:lpstr>
      <vt:lpstr>Kontingentfastsættelse</vt:lpstr>
      <vt:lpstr>PowerPoint-præsentation</vt:lpstr>
      <vt:lpstr>Kongelig Dansk Automobil Klub Sport Fyn </vt:lpstr>
    </vt:vector>
  </TitlesOfParts>
  <Company>Toyota Danmark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KDAK Sport Fyn</dc:title>
  <dc:creator>Niels Erik Jørgensen</dc:creator>
  <cp:lastModifiedBy>Michael Nielsen</cp:lastModifiedBy>
  <cp:revision>319</cp:revision>
  <dcterms:created xsi:type="dcterms:W3CDTF">2007-11-19T09:59:50Z</dcterms:created>
  <dcterms:modified xsi:type="dcterms:W3CDTF">2018-10-02T18:18:25Z</dcterms:modified>
</cp:coreProperties>
</file>